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1.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808" r:id="rId6"/>
    <p:sldMasterId id="2147483751" r:id="rId7"/>
    <p:sldMasterId id="2147483840" r:id="rId8"/>
  </p:sldMasterIdLst>
  <p:notesMasterIdLst>
    <p:notesMasterId r:id="rId67"/>
  </p:notesMasterIdLst>
  <p:handoutMasterIdLst>
    <p:handoutMasterId r:id="rId68"/>
  </p:handoutMasterIdLst>
  <p:sldIdLst>
    <p:sldId id="898" r:id="rId9"/>
    <p:sldId id="932" r:id="rId10"/>
    <p:sldId id="984" r:id="rId11"/>
    <p:sldId id="952" r:id="rId12"/>
    <p:sldId id="977" r:id="rId13"/>
    <p:sldId id="956" r:id="rId14"/>
    <p:sldId id="957" r:id="rId15"/>
    <p:sldId id="954" r:id="rId16"/>
    <p:sldId id="953" r:id="rId17"/>
    <p:sldId id="900" r:id="rId18"/>
    <p:sldId id="917" r:id="rId19"/>
    <p:sldId id="959" r:id="rId20"/>
    <p:sldId id="901" r:id="rId21"/>
    <p:sldId id="974" r:id="rId22"/>
    <p:sldId id="958" r:id="rId23"/>
    <p:sldId id="961" r:id="rId24"/>
    <p:sldId id="962" r:id="rId25"/>
    <p:sldId id="964" r:id="rId26"/>
    <p:sldId id="960" r:id="rId27"/>
    <p:sldId id="902" r:id="rId28"/>
    <p:sldId id="965" r:id="rId29"/>
    <p:sldId id="903" r:id="rId30"/>
    <p:sldId id="918" r:id="rId31"/>
    <p:sldId id="919" r:id="rId32"/>
    <p:sldId id="920" r:id="rId33"/>
    <p:sldId id="966" r:id="rId34"/>
    <p:sldId id="968" r:id="rId35"/>
    <p:sldId id="976" r:id="rId36"/>
    <p:sldId id="967" r:id="rId37"/>
    <p:sldId id="940" r:id="rId38"/>
    <p:sldId id="939" r:id="rId39"/>
    <p:sldId id="910" r:id="rId40"/>
    <p:sldId id="921" r:id="rId41"/>
    <p:sldId id="988" r:id="rId42"/>
    <p:sldId id="923" r:id="rId43"/>
    <p:sldId id="924" r:id="rId44"/>
    <p:sldId id="987" r:id="rId45"/>
    <p:sldId id="922" r:id="rId46"/>
    <p:sldId id="911" r:id="rId47"/>
    <p:sldId id="912" r:id="rId48"/>
    <p:sldId id="989" r:id="rId49"/>
    <p:sldId id="990" r:id="rId50"/>
    <p:sldId id="913" r:id="rId51"/>
    <p:sldId id="914" r:id="rId52"/>
    <p:sldId id="978" r:id="rId53"/>
    <p:sldId id="979" r:id="rId54"/>
    <p:sldId id="991" r:id="rId55"/>
    <p:sldId id="980" r:id="rId56"/>
    <p:sldId id="981" r:id="rId57"/>
    <p:sldId id="986" r:id="rId58"/>
    <p:sldId id="787" r:id="rId59"/>
    <p:sldId id="789" r:id="rId60"/>
    <p:sldId id="803" r:id="rId61"/>
    <p:sldId id="804" r:id="rId62"/>
    <p:sldId id="805" r:id="rId63"/>
    <p:sldId id="992" r:id="rId64"/>
    <p:sldId id="993" r:id="rId65"/>
    <p:sldId id="915" r:id="rId6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A0C2F"/>
    <a:srgbClr val="C00000"/>
    <a:srgbClr val="F2F2F2"/>
    <a:srgbClr val="E6E6E6"/>
    <a:srgbClr val="002F6C"/>
    <a:srgbClr val="E7E7E5"/>
    <a:srgbClr val="635C5B"/>
    <a:srgbClr val="D9D7D3"/>
    <a:srgbClr val="CFCDC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143" autoAdjust="0"/>
    <p:restoredTop sz="84553" autoAdjust="0"/>
  </p:normalViewPr>
  <p:slideViewPr>
    <p:cSldViewPr snapToObjects="1">
      <p:cViewPr varScale="1">
        <p:scale>
          <a:sx n="94" d="100"/>
          <a:sy n="94" d="100"/>
        </p:scale>
        <p:origin x="2388" y="78"/>
      </p:cViewPr>
      <p:guideLst>
        <p:guide orient="horz" pos="1584"/>
        <p:guide pos="288"/>
      </p:guideLst>
    </p:cSldViewPr>
  </p:slideViewPr>
  <p:notesTextViewPr>
    <p:cViewPr>
      <p:scale>
        <a:sx n="125" d="100"/>
        <a:sy n="125" d="100"/>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1.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commentAuthors" Target="commentAuthors.xml"/><Relationship Id="rId8" Type="http://schemas.openxmlformats.org/officeDocument/2006/relationships/slideMaster" Target="slideMasters/slideMaster4.xml"/><Relationship Id="rId51" Type="http://schemas.openxmlformats.org/officeDocument/2006/relationships/slide" Target="slides/slide43.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 Type="http://schemas.openxmlformats.org/officeDocument/2006/relationships/slideMaster" Target="slideMasters/slideMaster3.xml"/><Relationship Id="rId7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E386775E-1844-41A2-8E77-4B01CCEC98F3}">
      <dgm:prSet phldrT="[Text]" custT="1"/>
      <dgm:spPr>
        <a:solidFill>
          <a:srgbClr val="C00000"/>
        </a:solidFill>
      </dgm:spPr>
      <dgm:t>
        <a:bodyPr/>
        <a:lstStyle/>
        <a:p>
          <a:pPr algn="l" rtl="0">
            <a:lnSpc>
              <a:spcPct val="100000"/>
            </a:lnSpc>
            <a:spcAft>
              <a:spcPts val="0"/>
            </a:spcAft>
          </a:pPr>
          <a:r>
            <a:rPr lang="ru-Ru" sz="2100" b="1" i="0" u="none" baseline="0">
              <a:solidFill>
                <a:schemeClr val="bg1"/>
              </a:solidFill>
              <a:latin typeface="Calibri" panose="020F0502020204030204" pitchFamily="34" charset="0"/>
              <a:ea typeface="+mj-lt"/>
              <a:cs typeface="Calibri" panose="020F0502020204030204" pitchFamily="34" charset="0"/>
            </a:rPr>
            <a:t>1. Планирование цепи поставок </a:t>
          </a:r>
        </a:p>
        <a:p>
          <a:pPr algn="l" rtl="0">
            <a:lnSpc>
              <a:spcPct val="100000"/>
            </a:lnSpc>
            <a:spcAft>
              <a:spcPts val="0"/>
            </a:spcAft>
          </a:pPr>
          <a:r>
            <a:rPr kumimoji="0" lang="ru-Ru" sz="1600" b="0" i="0" u="none" strike="noStrike"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Разработка графической репрезентации цепи поставок</a:t>
          </a:r>
          <a:endParaRPr lang="ru-Ru" sz="1600" b="0" i="0" dirty="0">
            <a:solidFill>
              <a:schemeClr val="bg1"/>
            </a:solidFill>
            <a:latin typeface="Calibri" panose="020F0502020204030204" pitchFamily="34" charset="0"/>
            <a:cs typeface="Calibri" panose="020F0502020204030204" pitchFamily="34" charset="0"/>
          </a:endParaRPr>
        </a:p>
      </dgm:t>
    </dgm:pt>
    <dgm:pt modelId="{EF685EF4-5938-4C0C-9A93-757A06C4838B}" type="parTrans" cxnId="{361F9EF5-1364-428B-9E63-EF4594B04CA7}">
      <dgm:prSet/>
      <dgm:spPr/>
      <dgm:t>
        <a:bodyPr/>
        <a:lstStyle/>
        <a:p>
          <a:endParaRPr lang="ru-Ru"/>
        </a:p>
      </dgm:t>
    </dgm:pt>
    <dgm:pt modelId="{AAE23BDD-DF11-4A96-BD47-F20943A82D54}" type="sibTrans" cxnId="{361F9EF5-1364-428B-9E63-EF4594B04CA7}">
      <dgm:prSet/>
      <dgm:spPr/>
      <dgm:t>
        <a:bodyPr/>
        <a:lstStyle/>
        <a:p>
          <a:endParaRPr lang="ru-Ru"/>
        </a:p>
      </dgm:t>
    </dgm:pt>
    <dgm:pt modelId="{8333F5F5-6FBC-4BFB-8584-37834FCC93F5}">
      <dgm:prSet phldrT="[Text]" custT="1"/>
      <dgm:spPr>
        <a:solidFill>
          <a:srgbClr val="C00000"/>
        </a:solidFill>
      </dgm:spPr>
      <dgm:t>
        <a:bodyPr/>
        <a:lstStyle/>
        <a:p>
          <a:pPr algn="l" rtl="0">
            <a:lnSpc>
              <a:spcPct val="100000"/>
            </a:lnSpc>
            <a:spcAft>
              <a:spcPts val="0"/>
            </a:spcAft>
          </a:pPr>
          <a:r>
            <a:rPr lang="ru-Ru" sz="2100" b="1" i="0" u="none" baseline="0">
              <a:latin typeface="Calibri" panose="020F0502020204030204" pitchFamily="34" charset="0"/>
              <a:cs typeface="Calibri" panose="020F0502020204030204" pitchFamily="34" charset="0"/>
            </a:rPr>
            <a:t>2. Оценка возможностей и функциональности</a:t>
          </a:r>
        </a:p>
        <a:p>
          <a:pPr algn="l" rtl="0">
            <a:lnSpc>
              <a:spcPct val="100000"/>
            </a:lnSpc>
            <a:spcAft>
              <a:spcPts val="0"/>
            </a:spcAft>
          </a:pPr>
          <a:r>
            <a:rPr kumimoji="0" lang="ru-Ru" sz="1600" b="0" i="0" u="none" strike="noStrike"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Оценка возможностей и функциональности цепи поставок</a:t>
          </a:r>
          <a:endParaRPr lang="ru-Ru" sz="1600" b="0" i="0" dirty="0">
            <a:solidFill>
              <a:schemeClr val="bg1"/>
            </a:solidFill>
            <a:latin typeface="Calibri" panose="020F0502020204030204" pitchFamily="34" charset="0"/>
            <a:cs typeface="Calibri" panose="020F0502020204030204" pitchFamily="34" charset="0"/>
          </a:endParaRPr>
        </a:p>
      </dgm:t>
    </dgm:pt>
    <dgm:pt modelId="{F38C41F1-B1D5-413C-B56F-4495274E1742}" type="parTrans" cxnId="{F7614FB1-7DA3-4FB5-8004-16A4C763D659}">
      <dgm:prSet/>
      <dgm:spPr/>
      <dgm:t>
        <a:bodyPr/>
        <a:lstStyle/>
        <a:p>
          <a:endParaRPr lang="ru-Ru"/>
        </a:p>
      </dgm:t>
    </dgm:pt>
    <dgm:pt modelId="{9FA1E02B-54BF-4281-839F-3D0F3ED1B6F5}" type="sibTrans" cxnId="{F7614FB1-7DA3-4FB5-8004-16A4C763D659}">
      <dgm:prSet/>
      <dgm:spPr/>
      <dgm:t>
        <a:bodyPr/>
        <a:lstStyle/>
        <a:p>
          <a:endParaRPr lang="ru-Ru"/>
        </a:p>
      </dgm:t>
    </dgm:pt>
    <dgm:pt modelId="{D641D9E6-B2D0-4B86-A3A9-B78498F78167}">
      <dgm:prSet phldrT="[Text]" custT="1"/>
      <dgm:spPr>
        <a:solidFill>
          <a:schemeClr val="bg1">
            <a:lumMod val="75000"/>
          </a:schemeClr>
        </a:solidFill>
      </dgm:spPr>
      <dgm:t>
        <a:bodyPr/>
        <a:lstStyle/>
        <a:p>
          <a:pPr algn="l" rtl="0">
            <a:lnSpc>
              <a:spcPct val="100000"/>
            </a:lnSpc>
            <a:spcAft>
              <a:spcPts val="0"/>
            </a:spcAft>
          </a:pPr>
          <a:r>
            <a:rPr lang="ru-Ru" sz="2100" b="1" i="0" u="none" baseline="0">
              <a:solidFill>
                <a:schemeClr val="tx1"/>
              </a:solidFill>
              <a:latin typeface="Calibri" panose="020F0502020204030204" pitchFamily="34" charset="0"/>
              <a:cs typeface="Calibri" panose="020F0502020204030204" pitchFamily="34" charset="0"/>
            </a:rPr>
            <a:t>3. Ключевые показатели эффективности (КПЭ)</a:t>
          </a:r>
        </a:p>
        <a:p>
          <a:pPr algn="l" rtl="0">
            <a:lnSpc>
              <a:spcPct val="100000"/>
            </a:lnSpc>
            <a:spcAft>
              <a:spcPts val="0"/>
            </a:spcAft>
          </a:pPr>
          <a:r>
            <a:rPr kumimoji="0" lang="ru-Ru" sz="1600" b="0" i="0" u="none" strike="noStrike" cap="none" spc="0" normalizeH="0" baseline="0">
              <a:ln>
                <a:noFill/>
              </a:ln>
              <a:solidFill>
                <a:schemeClr val="tx1"/>
              </a:solidFill>
              <a:effectLst/>
              <a:uLnTx/>
              <a:uFillTx/>
              <a:latin typeface="Calibri" panose="020F0502020204030204" pitchFamily="34" charset="0"/>
              <a:ea typeface="+mn-ea"/>
              <a:cs typeface="Calibri" panose="020F0502020204030204" pitchFamily="34" charset="0"/>
            </a:rPr>
            <a:t>     Оценка эффективности цепи поставок в сфере здравоохранения</a:t>
          </a:r>
          <a:endParaRPr lang="ru-Ru" sz="1600" b="0" i="0" dirty="0">
            <a:solidFill>
              <a:schemeClr val="tx1"/>
            </a:solidFill>
            <a:latin typeface="Calibri" panose="020F0502020204030204" pitchFamily="34" charset="0"/>
            <a:cs typeface="Calibri" panose="020F0502020204030204" pitchFamily="34" charset="0"/>
          </a:endParaRPr>
        </a:p>
      </dgm:t>
    </dgm:pt>
    <dgm:pt modelId="{04238D90-1BC4-4B6C-AE78-AABC454F01EC}" type="parTrans" cxnId="{DEA765FB-2DCF-476A-A615-20AD6082D037}">
      <dgm:prSet/>
      <dgm:spPr/>
      <dgm:t>
        <a:bodyPr/>
        <a:lstStyle/>
        <a:p>
          <a:endParaRPr lang="ru-Ru"/>
        </a:p>
      </dgm:t>
    </dgm:pt>
    <dgm:pt modelId="{0E13D896-819F-4F6B-857F-8A079D04EE44}" type="sibTrans" cxnId="{DEA765FB-2DCF-476A-A615-20AD6082D037}">
      <dgm:prSet/>
      <dgm:spPr/>
      <dgm:t>
        <a:bodyPr/>
        <a:lstStyle/>
        <a:p>
          <a:endParaRPr lang="ru-Ru"/>
        </a:p>
      </dgm:t>
    </dgm:pt>
    <dgm:pt modelId="{D3781050-EC37-446E-B8A5-9B9B331886EA}" type="pres">
      <dgm:prSet presAssocID="{FCDC6674-2410-4707-81CC-0A337FFABF2D}" presName="Name0" presStyleCnt="0">
        <dgm:presLayoutVars>
          <dgm:chMax val="7"/>
          <dgm:chPref val="7"/>
          <dgm:dir/>
        </dgm:presLayoutVars>
      </dgm:prSet>
      <dgm:spPr/>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448F470A-33B0-48C8-89BA-BDDFE8B9B69D}" type="presOf" srcId="{8333F5F5-6FBC-4BFB-8584-37834FCC93F5}" destId="{CADE4C5C-EF94-4255-B688-C7AA0922E26E}" srcOrd="0" destOrd="0" presId="urn:microsoft.com/office/officeart/2008/layout/VerticalCurvedList"/>
    <dgm:cxn modelId="{987C222F-127C-43D1-BC61-CB14CC6ED31A}" type="presOf" srcId="{D641D9E6-B2D0-4B86-A3A9-B78498F78167}" destId="{DB35DE6A-AEDE-4D31-B16D-0366F0D7D0E8}" srcOrd="0" destOrd="0" presId="urn:microsoft.com/office/officeart/2008/layout/VerticalCurvedList"/>
    <dgm:cxn modelId="{F43B2243-5834-40EB-9AB4-84A8E1ABA045}" type="presOf" srcId="{E386775E-1844-41A2-8E77-4B01CCEC98F3}" destId="{0C74A69E-B933-4B10-A78F-CEA397BECBEA}" srcOrd="0" destOrd="0" presId="urn:microsoft.com/office/officeart/2008/layout/VerticalCurvedList"/>
    <dgm:cxn modelId="{53EE9A4D-1892-463B-8258-23093E268BD2}" type="presOf" srcId="{AAE23BDD-DF11-4A96-BD47-F20943A82D54}" destId="{38D09D35-0DF1-4A7D-8794-3CACCC9E8618}" srcOrd="0" destOrd="0" presId="urn:microsoft.com/office/officeart/2008/layout/VerticalCurvedList"/>
    <dgm:cxn modelId="{4B93679B-0CA4-4359-BA86-54E3176FD094}" type="presOf" srcId="{FCDC6674-2410-4707-81CC-0A337FFABF2D}" destId="{D3781050-EC37-446E-B8A5-9B9B331886EA}" srcOrd="0" destOrd="0" presId="urn:microsoft.com/office/officeart/2008/layout/VerticalCurvedList"/>
    <dgm:cxn modelId="{F7614FB1-7DA3-4FB5-8004-16A4C763D659}" srcId="{FCDC6674-2410-4707-81CC-0A337FFABF2D}" destId="{8333F5F5-6FBC-4BFB-8584-37834FCC93F5}" srcOrd="1" destOrd="0" parTransId="{F38C41F1-B1D5-413C-B56F-4495274E1742}" sibTransId="{9FA1E02B-54BF-4281-839F-3D0F3ED1B6F5}"/>
    <dgm:cxn modelId="{361F9EF5-1364-428B-9E63-EF4594B04CA7}" srcId="{FCDC6674-2410-4707-81CC-0A337FFABF2D}" destId="{E386775E-1844-41A2-8E77-4B01CCEC98F3}" srcOrd="0" destOrd="0" parTransId="{EF685EF4-5938-4C0C-9A93-757A06C4838B}" sibTransId="{AAE23BDD-DF11-4A96-BD47-F20943A82D54}"/>
    <dgm:cxn modelId="{DEA765FB-2DCF-476A-A615-20AD6082D037}" srcId="{FCDC6674-2410-4707-81CC-0A337FFABF2D}" destId="{D641D9E6-B2D0-4B86-A3A9-B78498F78167}" srcOrd="2" destOrd="0" parTransId="{04238D90-1BC4-4B6C-AE78-AABC454F01EC}" sibTransId="{0E13D896-819F-4F6B-857F-8A079D04EE44}"/>
    <dgm:cxn modelId="{2B1CC691-E891-4D0E-B8C6-6545EBF8A3FB}" type="presParOf" srcId="{D3781050-EC37-446E-B8A5-9B9B331886EA}" destId="{DDFDFE8D-3D91-42BA-8529-03DA6108DCF1}" srcOrd="0" destOrd="0" presId="urn:microsoft.com/office/officeart/2008/layout/VerticalCurvedList"/>
    <dgm:cxn modelId="{AFC42605-B86D-4C20-9ECB-5830E6059C44}" type="presParOf" srcId="{DDFDFE8D-3D91-42BA-8529-03DA6108DCF1}" destId="{6901086A-E992-49F4-9B8F-6C206888E5C2}" srcOrd="0" destOrd="0" presId="urn:microsoft.com/office/officeart/2008/layout/VerticalCurvedList"/>
    <dgm:cxn modelId="{BCB237F6-29B8-4E8B-AD77-328D14A28873}" type="presParOf" srcId="{6901086A-E992-49F4-9B8F-6C206888E5C2}" destId="{BB2A2DA9-95F9-4EDB-8A93-332E3C571D1F}" srcOrd="0" destOrd="0" presId="urn:microsoft.com/office/officeart/2008/layout/VerticalCurvedList"/>
    <dgm:cxn modelId="{D3FFEF9A-3B07-495A-A255-A55A23EA2704}" type="presParOf" srcId="{6901086A-E992-49F4-9B8F-6C206888E5C2}" destId="{38D09D35-0DF1-4A7D-8794-3CACCC9E8618}" srcOrd="1" destOrd="0" presId="urn:microsoft.com/office/officeart/2008/layout/VerticalCurvedList"/>
    <dgm:cxn modelId="{D2C95A34-C01C-4515-9D0C-BEE59C138EEF}" type="presParOf" srcId="{6901086A-E992-49F4-9B8F-6C206888E5C2}" destId="{5F0732AB-756D-4A5D-ADFC-873995D4C555}" srcOrd="2" destOrd="0" presId="urn:microsoft.com/office/officeart/2008/layout/VerticalCurvedList"/>
    <dgm:cxn modelId="{A59F943C-06EE-4F30-84B8-6A80AFB7F06C}" type="presParOf" srcId="{6901086A-E992-49F4-9B8F-6C206888E5C2}" destId="{7419A35B-3C02-487E-AEEA-118FE43E67FF}" srcOrd="3" destOrd="0" presId="urn:microsoft.com/office/officeart/2008/layout/VerticalCurvedList"/>
    <dgm:cxn modelId="{875909DB-CBAD-4AD6-B5D5-7729185795BA}" type="presParOf" srcId="{DDFDFE8D-3D91-42BA-8529-03DA6108DCF1}" destId="{0C74A69E-B933-4B10-A78F-CEA397BECBEA}" srcOrd="1" destOrd="0" presId="urn:microsoft.com/office/officeart/2008/layout/VerticalCurvedList"/>
    <dgm:cxn modelId="{5719B142-0411-4F7E-89C8-74C7E1B71FA3}" type="presParOf" srcId="{DDFDFE8D-3D91-42BA-8529-03DA6108DCF1}" destId="{5A166DF9-7005-458D-BB48-2E24CD94FAE7}" srcOrd="2" destOrd="0" presId="urn:microsoft.com/office/officeart/2008/layout/VerticalCurvedList"/>
    <dgm:cxn modelId="{72EEC9CD-AACB-4B21-9C37-3FA2A653C211}" type="presParOf" srcId="{5A166DF9-7005-458D-BB48-2E24CD94FAE7}" destId="{569AC37E-6726-4238-A57A-C8434D5D0F1D}" srcOrd="0" destOrd="0" presId="urn:microsoft.com/office/officeart/2008/layout/VerticalCurvedList"/>
    <dgm:cxn modelId="{E28EFCF8-8670-4B6A-8834-F3F1283C7031}" type="presParOf" srcId="{DDFDFE8D-3D91-42BA-8529-03DA6108DCF1}" destId="{CADE4C5C-EF94-4255-B688-C7AA0922E26E}" srcOrd="3" destOrd="0" presId="urn:microsoft.com/office/officeart/2008/layout/VerticalCurvedList"/>
    <dgm:cxn modelId="{76B7C530-B6DE-4B56-BE55-BA3C72334530}" type="presParOf" srcId="{DDFDFE8D-3D91-42BA-8529-03DA6108DCF1}" destId="{556C6B9E-5852-4AF9-BFAA-85333019C311}" srcOrd="4" destOrd="0" presId="urn:microsoft.com/office/officeart/2008/layout/VerticalCurvedList"/>
    <dgm:cxn modelId="{712AD018-8D26-4141-A5CD-50DD288FCBA8}" type="presParOf" srcId="{556C6B9E-5852-4AF9-BFAA-85333019C311}" destId="{787C164B-CFCE-47AF-B262-314E9E0E1285}" srcOrd="0" destOrd="0" presId="urn:microsoft.com/office/officeart/2008/layout/VerticalCurvedList"/>
    <dgm:cxn modelId="{62353917-8720-41D7-B4AF-0FF0B620E67B}" type="presParOf" srcId="{DDFDFE8D-3D91-42BA-8529-03DA6108DCF1}" destId="{DB35DE6A-AEDE-4D31-B16D-0366F0D7D0E8}" srcOrd="5" destOrd="0" presId="urn:microsoft.com/office/officeart/2008/layout/VerticalCurvedList"/>
    <dgm:cxn modelId="{DABE3096-34EC-4FDE-B774-E3A9C6EEBF90}" type="presParOf" srcId="{DDFDFE8D-3D91-42BA-8529-03DA6108DCF1}" destId="{DB2D9BF1-CF00-49E1-BBAF-017E46891BFF}" srcOrd="6" destOrd="0" presId="urn:microsoft.com/office/officeart/2008/layout/VerticalCurvedList"/>
    <dgm:cxn modelId="{639BD9DE-98AD-42B1-9433-C51BB954E9E8}"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ru-Ru"/>
        </a:p>
      </dgm:t>
    </dgm:pt>
    <dgm:pt modelId="{ECF15612-D3FD-45F1-9140-0D1BDEFE3FFD}">
      <dgm:prSet phldrT="[Text]" custT="1"/>
      <dgm:spPr/>
      <dgm:t>
        <a:bodyPr vert="vert270" anchor="ctr"/>
        <a:lstStyle/>
        <a:p>
          <a:pPr algn="ctr" rtl="0"/>
          <a:r>
            <a:rPr lang="ru-Ru" sz="1400" b="0" i="0" u="none" baseline="0">
              <a:latin typeface="Calibri" panose="020F0502020204030204" pitchFamily="34" charset="0"/>
              <a:cs typeface="Calibri" panose="020F0502020204030204" pitchFamily="34" charset="0"/>
            </a:rPr>
            <a:t>Стратегическое планирование и управление</a:t>
          </a:r>
        </a:p>
      </dgm:t>
    </dgm:pt>
    <dgm:pt modelId="{6A14BC63-ECA9-4B4C-A960-D3C116379E8D}" type="parTrans" cxnId="{89FB65C6-70D0-419C-96C5-E3DDC9E5C21C}">
      <dgm:prSet/>
      <dgm:spPr/>
      <dgm:t>
        <a:bodyPr/>
        <a:lstStyle/>
        <a:p>
          <a:endParaRPr lang="ru-Ru" sz="1200">
            <a:solidFill>
              <a:schemeClr val="bg1"/>
            </a:solidFill>
          </a:endParaRPr>
        </a:p>
      </dgm:t>
    </dgm:pt>
    <dgm:pt modelId="{B59AEDF1-11EC-48C1-8017-A22ED3B7F9E8}" type="sibTrans" cxnId="{89FB65C6-70D0-419C-96C5-E3DDC9E5C21C}">
      <dgm:prSet/>
      <dgm:spPr/>
      <dgm:t>
        <a:bodyPr/>
        <a:lstStyle/>
        <a:p>
          <a:endParaRPr lang="ru-Ru"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Служба управления персоналом</a:t>
          </a:r>
        </a:p>
      </dgm:t>
    </dgm:pt>
    <dgm:pt modelId="{AE94B2BB-28CF-49A4-B68D-149E92E9F8D4}" type="parTrans" cxnId="{7444FFFA-CC86-471F-857D-490706610DCD}">
      <dgm:prSet/>
      <dgm:spPr/>
      <dgm:t>
        <a:bodyPr/>
        <a:lstStyle/>
        <a:p>
          <a:endParaRPr lang="ru-Ru" sz="1200">
            <a:solidFill>
              <a:schemeClr val="bg1"/>
            </a:solidFill>
          </a:endParaRPr>
        </a:p>
      </dgm:t>
    </dgm:pt>
    <dgm:pt modelId="{836532F9-83AF-4AE5-8269-AA3ABD4E12C4}" type="sibTrans" cxnId="{7444FFFA-CC86-471F-857D-490706610DCD}">
      <dgm:prSet/>
      <dgm:spPr/>
      <dgm:t>
        <a:bodyPr/>
        <a:lstStyle/>
        <a:p>
          <a:endParaRPr lang="ru-Ru" sz="1200">
            <a:solidFill>
              <a:schemeClr val="bg1"/>
            </a:solidFill>
          </a:endParaRPr>
        </a:p>
      </dgm:t>
    </dgm:pt>
    <dgm:pt modelId="{DF2F4672-6A02-4B4D-873D-76004E57EAA3}">
      <dgm:prSet phldrT="[Tex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Информационная система управления логистикой</a:t>
          </a:r>
        </a:p>
      </dgm:t>
    </dgm:pt>
    <dgm:pt modelId="{37119E75-E676-4ADD-A70D-6C631727C4D9}" type="parTrans" cxnId="{BE518C3C-35AB-407E-A36C-368FCFCE620C}">
      <dgm:prSet/>
      <dgm:spPr/>
      <dgm:t>
        <a:bodyPr/>
        <a:lstStyle/>
        <a:p>
          <a:endParaRPr lang="ru-Ru" sz="1200">
            <a:solidFill>
              <a:schemeClr val="bg1"/>
            </a:solidFill>
          </a:endParaRPr>
        </a:p>
      </dgm:t>
    </dgm:pt>
    <dgm:pt modelId="{E72966EF-C5A2-4FF4-9C0F-6BA9ED9D939C}" type="sibTrans" cxnId="{BE518C3C-35AB-407E-A36C-368FCFCE620C}">
      <dgm:prSet/>
      <dgm:spPr/>
      <dgm:t>
        <a:bodyPr/>
        <a:lstStyle/>
        <a:p>
          <a:endParaRPr lang="ru-Ru"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Финансовая устойчивость </a:t>
          </a:r>
        </a:p>
      </dgm:t>
    </dgm:pt>
    <dgm:pt modelId="{7069981C-2004-4223-BE08-4EB2030E44DF}" type="parTrans" cxnId="{82278026-B310-45AE-8F5D-A5514D0C2FEE}">
      <dgm:prSet/>
      <dgm:spPr/>
      <dgm:t>
        <a:bodyPr/>
        <a:lstStyle/>
        <a:p>
          <a:endParaRPr lang="ru-Ru" sz="1200">
            <a:solidFill>
              <a:schemeClr val="bg1"/>
            </a:solidFill>
          </a:endParaRPr>
        </a:p>
      </dgm:t>
    </dgm:pt>
    <dgm:pt modelId="{1C0ABE14-A631-41C7-A70C-F20FFC1428E3}" type="sibTrans" cxnId="{82278026-B310-45AE-8F5D-A5514D0C2FEE}">
      <dgm:prSet/>
      <dgm:spPr/>
      <dgm:t>
        <a:bodyPr/>
        <a:lstStyle/>
        <a:p>
          <a:endParaRPr lang="ru-Ru" sz="1200">
            <a:solidFill>
              <a:schemeClr val="bg1"/>
            </a:solidFill>
          </a:endParaRPr>
        </a:p>
      </dgm:t>
    </dgm:pt>
    <dgm:pt modelId="{1CFBDE63-DEE0-491E-87AB-F0B9003E61B4}">
      <dgm:prSet custT="1"/>
      <dgm:spPr>
        <a:solidFill>
          <a:schemeClr val="bg1">
            <a:lumMod val="85000"/>
          </a:schemeClr>
        </a:solidFill>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Политика и управление</a:t>
          </a:r>
          <a:r>
            <a:rPr lang="ru-Ru" sz="1400" b="1" i="0" u="none" baseline="0">
              <a:latin typeface="Calibri" panose="020F0502020204030204" pitchFamily="34" charset="0"/>
              <a:cs typeface="Calibri" panose="020F0502020204030204" pitchFamily="34" charset="0"/>
            </a:rPr>
            <a:t> </a:t>
          </a:r>
          <a:endParaRPr lang="ru-Ru" sz="1400" dirty="0">
            <a:latin typeface="Calibri" panose="020F0502020204030204" pitchFamily="34" charset="0"/>
            <a:cs typeface="Calibri" panose="020F0502020204030204" pitchFamily="34" charset="0"/>
          </a:endParaRPr>
        </a:p>
      </dgm:t>
    </dgm:pt>
    <dgm:pt modelId="{CD3549F0-C753-4379-A418-E8C4FBD55326}" type="parTrans" cxnId="{D2A011DE-28F6-440F-8745-643EDCDD91DF}">
      <dgm:prSet/>
      <dgm:spPr/>
      <dgm:t>
        <a:bodyPr/>
        <a:lstStyle/>
        <a:p>
          <a:endParaRPr lang="ru-Ru" sz="1200">
            <a:solidFill>
              <a:schemeClr val="bg1"/>
            </a:solidFill>
          </a:endParaRPr>
        </a:p>
      </dgm:t>
    </dgm:pt>
    <dgm:pt modelId="{883EA51F-D696-4648-AD10-BD144CE62387}" type="sibTrans" cxnId="{D2A011DE-28F6-440F-8745-643EDCDD91DF}">
      <dgm:prSet/>
      <dgm:spPr/>
      <dgm:t>
        <a:bodyPr/>
        <a:lstStyle/>
        <a:p>
          <a:endParaRPr lang="ru-Ru" sz="1200">
            <a:solidFill>
              <a:schemeClr val="bg1"/>
            </a:solidFill>
          </a:endParaRPr>
        </a:p>
      </dgm:t>
    </dgm:pt>
    <dgm:pt modelId="{EAEA4CAF-9B18-4F1C-8A0E-50E11ED171D4}">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Прогнозирование и планирование поставок</a:t>
          </a:r>
          <a:r>
            <a:rPr lang="ru-Ru" sz="1400" b="1" i="0" u="none" baseline="0">
              <a:latin typeface="Calibri" panose="020F0502020204030204" pitchFamily="34" charset="0"/>
              <a:cs typeface="Calibri" panose="020F0502020204030204" pitchFamily="34" charset="0"/>
            </a:rPr>
            <a:t> </a:t>
          </a:r>
          <a:endParaRPr lang="ru-Ru" sz="1400" dirty="0">
            <a:latin typeface="Calibri" panose="020F0502020204030204" pitchFamily="34" charset="0"/>
            <a:cs typeface="Calibri" panose="020F0502020204030204" pitchFamily="34" charset="0"/>
          </a:endParaRPr>
        </a:p>
      </dgm:t>
    </dgm:pt>
    <dgm:pt modelId="{D93E8C87-2D88-49FD-992E-8C12138A6772}" type="parTrans" cxnId="{AB0B9053-9B18-4E95-A9AD-A3CF8CFF4716}">
      <dgm:prSet/>
      <dgm:spPr/>
      <dgm:t>
        <a:bodyPr/>
        <a:lstStyle/>
        <a:p>
          <a:endParaRPr lang="ru-Ru" sz="1200">
            <a:solidFill>
              <a:schemeClr val="bg1"/>
            </a:solidFill>
          </a:endParaRPr>
        </a:p>
      </dgm:t>
    </dgm:pt>
    <dgm:pt modelId="{C1E0F219-1729-4C18-9371-580BDD8A46E6}" type="sibTrans" cxnId="{AB0B9053-9B18-4E95-A9AD-A3CF8CFF4716}">
      <dgm:prSet/>
      <dgm:spPr/>
      <dgm:t>
        <a:bodyPr/>
        <a:lstStyle/>
        <a:p>
          <a:endParaRPr lang="ru-Ru" sz="1200">
            <a:solidFill>
              <a:schemeClr val="bg1"/>
            </a:solidFill>
          </a:endParaRPr>
        </a:p>
      </dgm:t>
    </dgm:pt>
    <dgm:pt modelId="{91A9F37F-3CF5-4698-AF2B-AB2BBCC22A6C}">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Закупки и таможенное оформление</a:t>
          </a:r>
        </a:p>
      </dgm:t>
    </dgm:pt>
    <dgm:pt modelId="{01166087-9EC0-4AB4-85E3-82DC41DE2518}" type="parTrans" cxnId="{5D1DDE1C-6FFE-4CE8-A668-650C1DCBA9A0}">
      <dgm:prSet/>
      <dgm:spPr/>
      <dgm:t>
        <a:bodyPr/>
        <a:lstStyle/>
        <a:p>
          <a:endParaRPr lang="ru-Ru"/>
        </a:p>
      </dgm:t>
    </dgm:pt>
    <dgm:pt modelId="{98FA327A-6A5A-4B9F-BB15-7947DBD8CAD5}" type="sibTrans" cxnId="{5D1DDE1C-6FFE-4CE8-A668-650C1DCBA9A0}">
      <dgm:prSet/>
      <dgm:spPr/>
      <dgm:t>
        <a:bodyPr/>
        <a:lstStyle/>
        <a:p>
          <a:endParaRPr lang="ru-Ru"/>
        </a:p>
      </dgm:t>
    </dgm:pt>
    <dgm:pt modelId="{1BD5BA4B-5594-47EF-8C08-0EDF0F88D081}">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Складирование и хранение</a:t>
          </a:r>
        </a:p>
      </dgm:t>
    </dgm:pt>
    <dgm:pt modelId="{A67D035E-CF50-48D8-9F46-0761EF4808AD}" type="parTrans" cxnId="{158D6D43-FC7E-4EA1-931A-76339282A001}">
      <dgm:prSet/>
      <dgm:spPr/>
      <dgm:t>
        <a:bodyPr/>
        <a:lstStyle/>
        <a:p>
          <a:endParaRPr lang="ru-Ru"/>
        </a:p>
      </dgm:t>
    </dgm:pt>
    <dgm:pt modelId="{1CEB3DE9-80A3-4550-A456-D1E40DF82D9A}" type="sibTrans" cxnId="{158D6D43-FC7E-4EA1-931A-76339282A001}">
      <dgm:prSet/>
      <dgm:spPr/>
      <dgm:t>
        <a:bodyPr/>
        <a:lstStyle/>
        <a:p>
          <a:endParaRPr lang="ru-Ru"/>
        </a:p>
      </dgm:t>
    </dgm:pt>
    <dgm:pt modelId="{47092BCB-A736-46A7-A0D4-8BC9F0D99261}">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Распределение</a:t>
          </a:r>
        </a:p>
      </dgm:t>
    </dgm:pt>
    <dgm:pt modelId="{0FFC27BE-CFC9-4E3C-ABF1-9E1952CFF0A5}" type="parTrans" cxnId="{8C7902BF-7E0D-4E2F-8B09-93E4295FAD2F}">
      <dgm:prSet/>
      <dgm:spPr/>
      <dgm:t>
        <a:bodyPr/>
        <a:lstStyle/>
        <a:p>
          <a:endParaRPr lang="ru-Ru"/>
        </a:p>
      </dgm:t>
    </dgm:pt>
    <dgm:pt modelId="{8D97D584-9FAC-4CE5-82F8-FA7674CDF107}" type="sibTrans" cxnId="{8C7902BF-7E0D-4E2F-8B09-93E4295FAD2F}">
      <dgm:prSet/>
      <dgm:spPr/>
      <dgm:t>
        <a:bodyPr/>
        <a:lstStyle/>
        <a:p>
          <a:endParaRPr lang="ru-Ru"/>
        </a:p>
      </dgm:t>
    </dgm:pt>
    <dgm:pt modelId="{1EC46808-5A4C-48CB-BE89-6A619EA5FCD6}">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Организация сбора и удаления отходов</a:t>
          </a:r>
        </a:p>
      </dgm:t>
    </dgm:pt>
    <dgm:pt modelId="{5F5B14BC-C680-416B-9A09-43575BCBDFE9}" type="parTrans" cxnId="{F3CB8390-E510-4C9C-80B5-1D61D19CC65A}">
      <dgm:prSet/>
      <dgm:spPr/>
      <dgm:t>
        <a:bodyPr/>
        <a:lstStyle/>
        <a:p>
          <a:endParaRPr lang="ru-Ru"/>
        </a:p>
      </dgm:t>
    </dgm:pt>
    <dgm:pt modelId="{C3268F9D-71E6-4F76-8F22-825E7E4CD1BA}" type="sibTrans" cxnId="{F3CB8390-E510-4C9C-80B5-1D61D19CC65A}">
      <dgm:prSet/>
      <dgm:spPr/>
      <dgm:t>
        <a:bodyPr/>
        <a:lstStyle/>
        <a:p>
          <a:endParaRPr lang="ru-Ru"/>
        </a:p>
      </dgm:t>
    </dgm:pt>
    <dgm:pt modelId="{756A97F7-A0BC-4E5A-BFD8-E6BBA33D1C16}">
      <dgm:prSet custT="1"/>
      <dgm:spPr>
        <a:solidFill>
          <a:schemeClr val="bg1">
            <a:lumMod val="85000"/>
          </a:schemeClr>
        </a:solidFill>
      </dgm:spPr>
      <dgm:t>
        <a:bodyPr vert="vert270" anchor="ctr"/>
        <a:lstStyle/>
        <a:p>
          <a:pPr algn="ctr" rtl="0">
            <a:buFont typeface="+mj-lt"/>
          </a:pPr>
          <a:r>
            <a:rPr lang="ru-Ru" sz="1400" b="0" i="0" u="none" baseline="0">
              <a:latin typeface="Calibri" panose="020F0502020204030204" pitchFamily="34" charset="0"/>
              <a:cs typeface="Calibri" panose="020F0502020204030204" pitchFamily="34" charset="0"/>
            </a:rPr>
            <a:t>Обеспечение качества и фармакологический надзор </a:t>
          </a:r>
        </a:p>
      </dgm:t>
    </dgm:pt>
    <dgm:pt modelId="{11005090-788F-492E-B03D-05388236A727}" type="parTrans" cxnId="{8BE540A1-FF11-4D3D-B8DC-98977D9AD280}">
      <dgm:prSet/>
      <dgm:spPr/>
      <dgm:t>
        <a:bodyPr/>
        <a:lstStyle/>
        <a:p>
          <a:endParaRPr lang="ru-Ru"/>
        </a:p>
      </dgm:t>
    </dgm:pt>
    <dgm:pt modelId="{7E00942B-058D-4637-B411-D9744651DB4D}" type="sibTrans" cxnId="{8BE540A1-FF11-4D3D-B8DC-98977D9AD280}">
      <dgm:prSet/>
      <dgm:spPr/>
      <dgm:t>
        <a:bodyPr/>
        <a:lstStyle/>
        <a:p>
          <a:endParaRPr lang="ru-Ru"/>
        </a:p>
      </dgm:t>
    </dgm:pt>
    <dgm:pt modelId="{C6A49AD3-6ECC-46FA-88C9-D06B727E2496}" type="pres">
      <dgm:prSet presAssocID="{DFBCF3F5-AD1C-4EFB-B0B4-5284AD75C0F6}" presName="Name0" presStyleCnt="0">
        <dgm:presLayoutVars>
          <dgm:dir/>
          <dgm:resizeHandles val="exact"/>
        </dgm:presLayoutVars>
      </dgm:prSet>
      <dgm:spPr/>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ScaleX="64924" custScaleY="54111"/>
      <dgm:spPr/>
    </dgm:pt>
    <dgm:pt modelId="{280AEFE3-16EE-4758-B7C5-08E0F57CB472}" type="pres">
      <dgm:prSet presAssocID="{B59AEDF1-11EC-48C1-8017-A22ED3B7F9E8}" presName="sibTrans" presStyleLbl="sibTrans2D1" presStyleIdx="0" presStyleCnt="0"/>
      <dgm:spPr/>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dgm:spPr/>
    </dgm:pt>
    <dgm:pt modelId="{AEC78FC5-A5DB-405A-90DE-152679FDAFE3}" type="pres">
      <dgm:prSet presAssocID="{7E00942B-058D-4637-B411-D9744651DB4D}" presName="sibTrans" presStyleLbl="sibTrans2D1" presStyleIdx="0" presStyleCnt="0"/>
      <dgm:spPr/>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59082" custScaleY="176624" custLinFactNeighborX="7119" custLinFactNeighborY="-21393">
        <dgm:presLayoutVars>
          <dgm:bulletEnabled val="1"/>
        </dgm:presLayoutVars>
      </dgm:prSet>
      <dgm:spPr/>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ScaleX="66025" custScaleY="60606"/>
      <dgm:spPr/>
    </dgm:pt>
    <dgm:pt modelId="{A71B1713-3A62-4269-9C2F-27B61DD3C240}" type="pres">
      <dgm:prSet presAssocID="{8D97D584-9FAC-4CE5-82F8-FA7674CDF107}" presName="sibTrans" presStyleLbl="sibTrans2D1" presStyleIdx="0" presStyleCnt="0"/>
      <dgm:spPr/>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ScaleX="63203" custScaleY="8657"/>
      <dgm:spPr/>
    </dgm:pt>
  </dgm:ptLst>
  <dgm:cxnLst>
    <dgm:cxn modelId="{9A4FDC02-C09E-4620-BA70-6CFD556DCBF3}" type="presOf" srcId="{E72966EF-C5A2-4FF4-9C0F-6BA9ED9D939C}" destId="{1DC9002F-C5BB-4A16-9775-A159837AF3C9}" srcOrd="0" destOrd="0" presId="urn:microsoft.com/office/officeart/2005/8/layout/pList2"/>
    <dgm:cxn modelId="{5DEA7314-BE87-478D-B6D6-6A6830FB115D}" type="presOf" srcId="{98FA327A-6A5A-4B9F-BB15-7947DBD8CAD5}" destId="{39BF020D-EB1B-4512-AC57-8F25F24C4394}"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82278026-B310-45AE-8F5D-A5514D0C2FEE}" srcId="{DFBCF3F5-AD1C-4EFB-B0B4-5284AD75C0F6}" destId="{5283DEE5-7E62-4402-B35E-2E028E8D6266}" srcOrd="3" destOrd="0" parTransId="{7069981C-2004-4223-BE08-4EB2030E44DF}" sibTransId="{1C0ABE14-A631-41C7-A70C-F20FFC1428E3}"/>
    <dgm:cxn modelId="{1B756A2C-06A9-4290-A463-63DB6257A051}" type="presOf" srcId="{DF2F4672-6A02-4B4D-873D-76004E57EAA3}" destId="{79856AC3-9BD6-48B9-95E6-BF2B5C46BAFE}" srcOrd="0" destOrd="0" presId="urn:microsoft.com/office/officeart/2005/8/layout/pList2"/>
    <dgm:cxn modelId="{05EE512F-E00A-4698-A78F-CFAE7F45A49B}" type="presOf" srcId="{1C0ABE14-A631-41C7-A70C-F20FFC1428E3}" destId="{5CB0D6B2-2F0C-4C32-B798-756A2B7FC934}" srcOrd="0" destOrd="0" presId="urn:microsoft.com/office/officeart/2005/8/layout/pList2"/>
    <dgm:cxn modelId="{BE518C3C-35AB-407E-A36C-368FCFCE620C}" srcId="{DFBCF3F5-AD1C-4EFB-B0B4-5284AD75C0F6}" destId="{DF2F4672-6A02-4B4D-873D-76004E57EAA3}" srcOrd="2" destOrd="0" parTransId="{37119E75-E676-4ADD-A70D-6C631727C4D9}" sibTransId="{E72966EF-C5A2-4FF4-9C0F-6BA9ED9D939C}"/>
    <dgm:cxn modelId="{4EEB8D3D-6644-485E-8E01-4A5537F8E055}" type="presOf" srcId="{1CEB3DE9-80A3-4550-A456-D1E40DF82D9A}" destId="{298CE895-D15B-425A-951F-3D8C7C10137E}" srcOrd="0" destOrd="0" presId="urn:microsoft.com/office/officeart/2005/8/layout/pList2"/>
    <dgm:cxn modelId="{1548A361-0F59-4F16-9CFD-D4F1BB323649}" type="presOf" srcId="{1BD5BA4B-5594-47EF-8C08-0EDF0F88D081}" destId="{D64A8D25-7447-4463-82F3-992B564FB99D}" srcOrd="0" destOrd="0" presId="urn:microsoft.com/office/officeart/2005/8/layout/pList2"/>
    <dgm:cxn modelId="{158D6D43-FC7E-4EA1-931A-76339282A001}" srcId="{DFBCF3F5-AD1C-4EFB-B0B4-5284AD75C0F6}" destId="{1BD5BA4B-5594-47EF-8C08-0EDF0F88D081}" srcOrd="8" destOrd="0" parTransId="{A67D035E-CF50-48D8-9F46-0761EF4808AD}" sibTransId="{1CEB3DE9-80A3-4550-A456-D1E40DF82D9A}"/>
    <dgm:cxn modelId="{73539A68-ECF8-4AB0-9375-C4272D1857AE}" type="presOf" srcId="{7E00942B-058D-4637-B411-D9744651DB4D}" destId="{AEC78FC5-A5DB-405A-90DE-152679FDAFE3}" srcOrd="0" destOrd="0" presId="urn:microsoft.com/office/officeart/2005/8/layout/pList2"/>
    <dgm:cxn modelId="{F65BCE69-24E5-47B7-9785-30DBBD2BAEC2}" type="presOf" srcId="{8D97D584-9FAC-4CE5-82F8-FA7674CDF107}" destId="{A71B1713-3A62-4269-9C2F-27B61DD3C240}" srcOrd="0" destOrd="0" presId="urn:microsoft.com/office/officeart/2005/8/layout/pList2"/>
    <dgm:cxn modelId="{1766A150-D3E0-4087-8C81-752D1AE607ED}" type="presOf" srcId="{60736E77-FA06-4731-8735-B55D09BE3BA5}" destId="{E85916AF-48FB-4B97-B52C-D527FC8E8CA4}" srcOrd="0" destOrd="0" presId="urn:microsoft.com/office/officeart/2005/8/layout/pList2"/>
    <dgm:cxn modelId="{AB0B9053-9B18-4E95-A9AD-A3CF8CFF4716}" srcId="{DFBCF3F5-AD1C-4EFB-B0B4-5284AD75C0F6}" destId="{EAEA4CAF-9B18-4F1C-8A0E-50E11ED171D4}" srcOrd="6" destOrd="0" parTransId="{D93E8C87-2D88-49FD-992E-8C12138A6772}" sibTransId="{C1E0F219-1729-4C18-9371-580BDD8A46E6}"/>
    <dgm:cxn modelId="{019ED873-C92E-40E8-8366-CAF7396DAC7E}" type="presOf" srcId="{C1E0F219-1729-4C18-9371-580BDD8A46E6}" destId="{8C2BD4B3-4AA9-4747-AB79-79543F641F87}" srcOrd="0" destOrd="0" presId="urn:microsoft.com/office/officeart/2005/8/layout/pList2"/>
    <dgm:cxn modelId="{7F45FA74-9A99-49E2-A39E-0CFAD46D38AB}" type="presOf" srcId="{EAEA4CAF-9B18-4F1C-8A0E-50E11ED171D4}" destId="{89575AFF-8CFD-467F-8DB8-B014D4564FE5}" srcOrd="0" destOrd="0" presId="urn:microsoft.com/office/officeart/2005/8/layout/pList2"/>
    <dgm:cxn modelId="{209E6055-B3C3-49DD-84BC-2DB3AAA6399D}" type="presOf" srcId="{91A9F37F-3CF5-4698-AF2B-AB2BBCC22A6C}" destId="{266A036E-128D-433A-8E8A-96BEF934071A}" srcOrd="0" destOrd="0" presId="urn:microsoft.com/office/officeart/2005/8/layout/pList2"/>
    <dgm:cxn modelId="{06D8897A-84E1-489D-85A6-60C8721D5023}" type="presOf" srcId="{B59AEDF1-11EC-48C1-8017-A22ED3B7F9E8}" destId="{280AEFE3-16EE-4758-B7C5-08E0F57CB472}" srcOrd="0" destOrd="0" presId="urn:microsoft.com/office/officeart/2005/8/layout/pList2"/>
    <dgm:cxn modelId="{751BC180-6BE7-44C9-B23C-156245911AF5}" type="presOf" srcId="{DFBCF3F5-AD1C-4EFB-B0B4-5284AD75C0F6}" destId="{C6A49AD3-6ECC-46FA-88C9-D06B727E2496}" srcOrd="0" destOrd="0" presId="urn:microsoft.com/office/officeart/2005/8/layout/pList2"/>
    <dgm:cxn modelId="{A9CA5E83-A3A5-4EEE-B397-70FF83DF965A}" type="presOf" srcId="{883EA51F-D696-4648-AD10-BD144CE62387}" destId="{75F29AD1-844B-4AB2-9D9A-D4533A43823A}"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8BE540A1-FF11-4D3D-B8DC-98977D9AD280}" srcId="{DFBCF3F5-AD1C-4EFB-B0B4-5284AD75C0F6}" destId="{756A97F7-A0BC-4E5A-BFD8-E6BBA33D1C16}" srcOrd="5" destOrd="0" parTransId="{11005090-788F-492E-B03D-05388236A727}" sibTransId="{7E00942B-058D-4637-B411-D9744651DB4D}"/>
    <dgm:cxn modelId="{387E71A3-FE1F-4141-8AF7-38E72E348BC1}" type="presOf" srcId="{5283DEE5-7E62-4402-B35E-2E028E8D6266}" destId="{7100F18D-FDA3-498B-8B32-D35A1DC243A8}" srcOrd="0" destOrd="0" presId="urn:microsoft.com/office/officeart/2005/8/layout/pList2"/>
    <dgm:cxn modelId="{B02AB3A4-7BF6-434F-A225-70D08CE19B08}" type="presOf" srcId="{1CFBDE63-DEE0-491E-87AB-F0B9003E61B4}" destId="{1B4AB26D-BF83-4BB8-AF59-117298739F1C}" srcOrd="0" destOrd="0" presId="urn:microsoft.com/office/officeart/2005/8/layout/pList2"/>
    <dgm:cxn modelId="{69AD93A9-7F63-4533-B167-96CD844B010B}" type="presOf" srcId="{756A97F7-A0BC-4E5A-BFD8-E6BBA33D1C16}" destId="{E48E5017-C529-49FB-9755-83B8047EA0E6}" srcOrd="0" destOrd="0" presId="urn:microsoft.com/office/officeart/2005/8/layout/pList2"/>
    <dgm:cxn modelId="{6CABAAAC-CE1A-4B6A-9855-07DFE9B89F7D}" type="presOf" srcId="{1EC46808-5A4C-48CB-BE89-6A619EA5FCD6}" destId="{C30870A8-C8E4-4F07-9B5E-8A42F729BDB0}"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89FB65C6-70D0-419C-96C5-E3DDC9E5C21C}" srcId="{DFBCF3F5-AD1C-4EFB-B0B4-5284AD75C0F6}" destId="{ECF15612-D3FD-45F1-9140-0D1BDEFE3FFD}" srcOrd="0" destOrd="0" parTransId="{6A14BC63-ECA9-4B4C-A960-D3C116379E8D}" sibTransId="{B59AEDF1-11EC-48C1-8017-A22ED3B7F9E8}"/>
    <dgm:cxn modelId="{D2A011DE-28F6-440F-8745-643EDCDD91DF}" srcId="{DFBCF3F5-AD1C-4EFB-B0B4-5284AD75C0F6}" destId="{1CFBDE63-DEE0-491E-87AB-F0B9003E61B4}" srcOrd="4" destOrd="0" parTransId="{CD3549F0-C753-4379-A418-E8C4FBD55326}" sibTransId="{883EA51F-D696-4648-AD10-BD144CE62387}"/>
    <dgm:cxn modelId="{BD5026EB-3995-4E14-90B3-769C9EBDB862}" type="presOf" srcId="{47092BCB-A736-46A7-A0D4-8BC9F0D99261}" destId="{B37EADCF-D736-4F0A-88E5-AE65A0144C34}" srcOrd="0" destOrd="0" presId="urn:microsoft.com/office/officeart/2005/8/layout/pList2"/>
    <dgm:cxn modelId="{DCF2B8EF-45F5-4B5A-8EBB-3033D86C19ED}" type="presOf" srcId="{836532F9-83AF-4AE5-8269-AA3ABD4E12C4}" destId="{C21FC76F-C4D0-4EA0-BC1E-BD651B698EB1}"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8EC3BDFF-D7C8-4EF8-BA09-5956A6014F02}" type="presOf" srcId="{ECF15612-D3FD-45F1-9140-0D1BDEFE3FFD}" destId="{EB367EFE-84B4-48B8-B326-5A356E654C9B}" srcOrd="0" destOrd="0" presId="urn:microsoft.com/office/officeart/2005/8/layout/pList2"/>
    <dgm:cxn modelId="{029F7B34-0D61-4656-92D8-EE3489E6D6F9}" type="presParOf" srcId="{C6A49AD3-6ECC-46FA-88C9-D06B727E2496}" destId="{8E9D602F-343A-4973-A006-8EE57137E16F}" srcOrd="0" destOrd="0" presId="urn:microsoft.com/office/officeart/2005/8/layout/pList2"/>
    <dgm:cxn modelId="{FAE692A6-D8C6-4A42-A06A-5947C89DB6E9}" type="presParOf" srcId="{C6A49AD3-6ECC-46FA-88C9-D06B727E2496}" destId="{2C89E8BB-92B6-4E1D-B538-5D46627267BC}" srcOrd="1" destOrd="0" presId="urn:microsoft.com/office/officeart/2005/8/layout/pList2"/>
    <dgm:cxn modelId="{D8E16246-9928-49F6-AA27-8C97110213B4}" type="presParOf" srcId="{2C89E8BB-92B6-4E1D-B538-5D46627267BC}" destId="{7528D977-E85A-421C-BB60-5D1FD7BBC049}" srcOrd="0" destOrd="0" presId="urn:microsoft.com/office/officeart/2005/8/layout/pList2"/>
    <dgm:cxn modelId="{2CAE467F-3EB1-4B18-9643-992D0895421E}" type="presParOf" srcId="{7528D977-E85A-421C-BB60-5D1FD7BBC049}" destId="{EB367EFE-84B4-48B8-B326-5A356E654C9B}" srcOrd="0" destOrd="0" presId="urn:microsoft.com/office/officeart/2005/8/layout/pList2"/>
    <dgm:cxn modelId="{C90B6013-5A62-4F0C-8E40-711AE18E2343}" type="presParOf" srcId="{7528D977-E85A-421C-BB60-5D1FD7BBC049}" destId="{19C42AB0-CA6F-42D9-A260-C9105FBE8192}" srcOrd="1" destOrd="0" presId="urn:microsoft.com/office/officeart/2005/8/layout/pList2"/>
    <dgm:cxn modelId="{989833A7-9A70-4577-B0D5-58165A0E98B1}" type="presParOf" srcId="{7528D977-E85A-421C-BB60-5D1FD7BBC049}" destId="{7D5E0B92-567E-422C-9985-5ED215A53A04}" srcOrd="2" destOrd="0" presId="urn:microsoft.com/office/officeart/2005/8/layout/pList2"/>
    <dgm:cxn modelId="{476A2C5E-FC04-4F0A-B58F-7E413CCDDE58}" type="presParOf" srcId="{2C89E8BB-92B6-4E1D-B538-5D46627267BC}" destId="{280AEFE3-16EE-4758-B7C5-08E0F57CB472}" srcOrd="1" destOrd="0" presId="urn:microsoft.com/office/officeart/2005/8/layout/pList2"/>
    <dgm:cxn modelId="{00C9A344-EDEE-421A-91BA-C3AE9248CFBF}" type="presParOf" srcId="{2C89E8BB-92B6-4E1D-B538-5D46627267BC}" destId="{2455CF68-3AFC-427D-9B9F-CAF9A48BB7CB}" srcOrd="2" destOrd="0" presId="urn:microsoft.com/office/officeart/2005/8/layout/pList2"/>
    <dgm:cxn modelId="{0BCDB057-D608-4AC4-990B-83BC8247EE01}" type="presParOf" srcId="{2455CF68-3AFC-427D-9B9F-CAF9A48BB7CB}" destId="{E85916AF-48FB-4B97-B52C-D527FC8E8CA4}" srcOrd="0" destOrd="0" presId="urn:microsoft.com/office/officeart/2005/8/layout/pList2"/>
    <dgm:cxn modelId="{58E47CDD-AA34-4582-B1CE-5B8C58109287}" type="presParOf" srcId="{2455CF68-3AFC-427D-9B9F-CAF9A48BB7CB}" destId="{939ACD56-4C2D-4B5D-8C14-0F5068350637}" srcOrd="1" destOrd="0" presId="urn:microsoft.com/office/officeart/2005/8/layout/pList2"/>
    <dgm:cxn modelId="{E2A7E19B-15A7-49AB-BAB0-16FA71AE0FF5}" type="presParOf" srcId="{2455CF68-3AFC-427D-9B9F-CAF9A48BB7CB}" destId="{C1B8A438-8AED-4079-89EC-740E253CD7A1}" srcOrd="2" destOrd="0" presId="urn:microsoft.com/office/officeart/2005/8/layout/pList2"/>
    <dgm:cxn modelId="{E3FEBC08-0D2A-4A3E-8254-C6422A7617E0}" type="presParOf" srcId="{2C89E8BB-92B6-4E1D-B538-5D46627267BC}" destId="{C21FC76F-C4D0-4EA0-BC1E-BD651B698EB1}" srcOrd="3" destOrd="0" presId="urn:microsoft.com/office/officeart/2005/8/layout/pList2"/>
    <dgm:cxn modelId="{F6F92541-6F58-4EB5-BD36-FC2B66413C22}" type="presParOf" srcId="{2C89E8BB-92B6-4E1D-B538-5D46627267BC}" destId="{F187973F-4C69-4A58-8EF9-831F2D31C275}" srcOrd="4" destOrd="0" presId="urn:microsoft.com/office/officeart/2005/8/layout/pList2"/>
    <dgm:cxn modelId="{562606A2-9853-4B02-95E7-8D9D09D409DE}" type="presParOf" srcId="{F187973F-4C69-4A58-8EF9-831F2D31C275}" destId="{79856AC3-9BD6-48B9-95E6-BF2B5C46BAFE}" srcOrd="0" destOrd="0" presId="urn:microsoft.com/office/officeart/2005/8/layout/pList2"/>
    <dgm:cxn modelId="{C3E6741B-64A0-4D75-A865-F17EB6049C1D}" type="presParOf" srcId="{F187973F-4C69-4A58-8EF9-831F2D31C275}" destId="{FC69B9AC-341E-4B93-911D-11AB7F955A4C}" srcOrd="1" destOrd="0" presId="urn:microsoft.com/office/officeart/2005/8/layout/pList2"/>
    <dgm:cxn modelId="{0DEC9E93-5E13-4F4E-A9CD-D0989DEF5D09}" type="presParOf" srcId="{F187973F-4C69-4A58-8EF9-831F2D31C275}" destId="{55290674-42B0-499B-8284-246D004E82D0}" srcOrd="2" destOrd="0" presId="urn:microsoft.com/office/officeart/2005/8/layout/pList2"/>
    <dgm:cxn modelId="{C93ED031-FF3B-48FE-9AF9-EC60074472C8}" type="presParOf" srcId="{2C89E8BB-92B6-4E1D-B538-5D46627267BC}" destId="{1DC9002F-C5BB-4A16-9775-A159837AF3C9}" srcOrd="5" destOrd="0" presId="urn:microsoft.com/office/officeart/2005/8/layout/pList2"/>
    <dgm:cxn modelId="{5709A5AB-2036-498A-B53F-E92664714DDB}" type="presParOf" srcId="{2C89E8BB-92B6-4E1D-B538-5D46627267BC}" destId="{C8CABCC7-6D56-4A21-85F1-DD916D7CC555}" srcOrd="6" destOrd="0" presId="urn:microsoft.com/office/officeart/2005/8/layout/pList2"/>
    <dgm:cxn modelId="{DDF4F59E-75F2-47DA-B754-618CDC0FAA71}" type="presParOf" srcId="{C8CABCC7-6D56-4A21-85F1-DD916D7CC555}" destId="{7100F18D-FDA3-498B-8B32-D35A1DC243A8}" srcOrd="0" destOrd="0" presId="urn:microsoft.com/office/officeart/2005/8/layout/pList2"/>
    <dgm:cxn modelId="{70C2AECF-5980-4EA4-8415-5884EB0D2E68}" type="presParOf" srcId="{C8CABCC7-6D56-4A21-85F1-DD916D7CC555}" destId="{63582307-B61B-45D7-A43E-64909A56EC1F}" srcOrd="1" destOrd="0" presId="urn:microsoft.com/office/officeart/2005/8/layout/pList2"/>
    <dgm:cxn modelId="{943FE31C-02C1-43E9-B9E9-181BF3E7E693}" type="presParOf" srcId="{C8CABCC7-6D56-4A21-85F1-DD916D7CC555}" destId="{CA086B9B-2BAE-4014-B341-703A8C502AAF}" srcOrd="2" destOrd="0" presId="urn:microsoft.com/office/officeart/2005/8/layout/pList2"/>
    <dgm:cxn modelId="{26293ED6-7A66-4C6C-A3E8-7EF05C1BE7A9}" type="presParOf" srcId="{2C89E8BB-92B6-4E1D-B538-5D46627267BC}" destId="{5CB0D6B2-2F0C-4C32-B798-756A2B7FC934}" srcOrd="7" destOrd="0" presId="urn:microsoft.com/office/officeart/2005/8/layout/pList2"/>
    <dgm:cxn modelId="{89069543-DB2E-4C49-BB54-C917A2FDB630}" type="presParOf" srcId="{2C89E8BB-92B6-4E1D-B538-5D46627267BC}" destId="{317BEB1B-964D-4B01-B982-278089613E96}" srcOrd="8" destOrd="0" presId="urn:microsoft.com/office/officeart/2005/8/layout/pList2"/>
    <dgm:cxn modelId="{8ABFE374-1153-4F8B-8D0D-CAC8BA878CD8}" type="presParOf" srcId="{317BEB1B-964D-4B01-B982-278089613E96}" destId="{1B4AB26D-BF83-4BB8-AF59-117298739F1C}" srcOrd="0" destOrd="0" presId="urn:microsoft.com/office/officeart/2005/8/layout/pList2"/>
    <dgm:cxn modelId="{6F826A75-97AE-494B-93F8-C81C3229796B}" type="presParOf" srcId="{317BEB1B-964D-4B01-B982-278089613E96}" destId="{41B374B1-6788-4A4C-AFAE-F6BD10DCBF7D}" srcOrd="1" destOrd="0" presId="urn:microsoft.com/office/officeart/2005/8/layout/pList2"/>
    <dgm:cxn modelId="{90B114D5-9844-4AC6-AB5B-FDBB4DB33603}" type="presParOf" srcId="{317BEB1B-964D-4B01-B982-278089613E96}" destId="{E7015069-06E2-4C81-BDDC-A52EC2C71C8C}" srcOrd="2" destOrd="0" presId="urn:microsoft.com/office/officeart/2005/8/layout/pList2"/>
    <dgm:cxn modelId="{F839554D-843D-485B-AE85-8A239B22E905}" type="presParOf" srcId="{2C89E8BB-92B6-4E1D-B538-5D46627267BC}" destId="{75F29AD1-844B-4AB2-9D9A-D4533A43823A}" srcOrd="9" destOrd="0" presId="urn:microsoft.com/office/officeart/2005/8/layout/pList2"/>
    <dgm:cxn modelId="{1DE026F2-F0E1-48CF-AD6E-43B0741E7AA2}" type="presParOf" srcId="{2C89E8BB-92B6-4E1D-B538-5D46627267BC}" destId="{1277668D-BBE8-458D-8554-F2EA50B3446D}" srcOrd="10" destOrd="0" presId="urn:microsoft.com/office/officeart/2005/8/layout/pList2"/>
    <dgm:cxn modelId="{6D0A9C2D-4294-4CD5-A518-3BB2E4138A55}" type="presParOf" srcId="{1277668D-BBE8-458D-8554-F2EA50B3446D}" destId="{E48E5017-C529-49FB-9755-83B8047EA0E6}" srcOrd="0" destOrd="0" presId="urn:microsoft.com/office/officeart/2005/8/layout/pList2"/>
    <dgm:cxn modelId="{17C29183-1106-4D56-8582-EAE81E25714E}" type="presParOf" srcId="{1277668D-BBE8-458D-8554-F2EA50B3446D}" destId="{13FDD069-A291-4718-8674-EEFC010921A8}" srcOrd="1" destOrd="0" presId="urn:microsoft.com/office/officeart/2005/8/layout/pList2"/>
    <dgm:cxn modelId="{1EED7C2F-E4CD-4EAA-A8E9-CDDC7672E2F4}" type="presParOf" srcId="{1277668D-BBE8-458D-8554-F2EA50B3446D}" destId="{546D9079-3DE2-438B-B464-85BC94D753B9}" srcOrd="2" destOrd="0" presId="urn:microsoft.com/office/officeart/2005/8/layout/pList2"/>
    <dgm:cxn modelId="{9A7A3EEA-0F73-48BF-B09C-86739D84BC74}" type="presParOf" srcId="{2C89E8BB-92B6-4E1D-B538-5D46627267BC}" destId="{AEC78FC5-A5DB-405A-90DE-152679FDAFE3}" srcOrd="11" destOrd="0" presId="urn:microsoft.com/office/officeart/2005/8/layout/pList2"/>
    <dgm:cxn modelId="{F48737F8-6BC3-4B60-9F79-797FB8BE95AF}" type="presParOf" srcId="{2C89E8BB-92B6-4E1D-B538-5D46627267BC}" destId="{880F7AC4-0506-4EC3-999F-240F6D87530C}" srcOrd="12" destOrd="0" presId="urn:microsoft.com/office/officeart/2005/8/layout/pList2"/>
    <dgm:cxn modelId="{4A6A04AF-0610-4F95-87E1-9C6A7E7B64DC}" type="presParOf" srcId="{880F7AC4-0506-4EC3-999F-240F6D87530C}" destId="{89575AFF-8CFD-467F-8DB8-B014D4564FE5}" srcOrd="0" destOrd="0" presId="urn:microsoft.com/office/officeart/2005/8/layout/pList2"/>
    <dgm:cxn modelId="{30B73B85-2285-402F-8FF6-7A4C61317A8E}" type="presParOf" srcId="{880F7AC4-0506-4EC3-999F-240F6D87530C}" destId="{6E11A8A0-B4EA-413B-A96A-77910704F35C}" srcOrd="1" destOrd="0" presId="urn:microsoft.com/office/officeart/2005/8/layout/pList2"/>
    <dgm:cxn modelId="{11EAED50-7307-4398-8340-BCA8A0889015}" type="presParOf" srcId="{880F7AC4-0506-4EC3-999F-240F6D87530C}" destId="{2226F52B-D74C-4B0C-AFF6-19716C5A97A1}" srcOrd="2" destOrd="0" presId="urn:microsoft.com/office/officeart/2005/8/layout/pList2"/>
    <dgm:cxn modelId="{0A5DA477-6B6C-441C-A28C-29FC3179FAEF}" type="presParOf" srcId="{2C89E8BB-92B6-4E1D-B538-5D46627267BC}" destId="{8C2BD4B3-4AA9-4747-AB79-79543F641F87}" srcOrd="13" destOrd="0" presId="urn:microsoft.com/office/officeart/2005/8/layout/pList2"/>
    <dgm:cxn modelId="{E2D8E3D4-8B8D-4ADC-A815-2E396BBCD0E8}" type="presParOf" srcId="{2C89E8BB-92B6-4E1D-B538-5D46627267BC}" destId="{89ADB73F-9600-48A6-9FC7-6D3AA0FA368E}" srcOrd="14" destOrd="0" presId="urn:microsoft.com/office/officeart/2005/8/layout/pList2"/>
    <dgm:cxn modelId="{553501C4-CE5F-4D27-AEA8-B978C19712B5}" type="presParOf" srcId="{89ADB73F-9600-48A6-9FC7-6D3AA0FA368E}" destId="{266A036E-128D-433A-8E8A-96BEF934071A}" srcOrd="0" destOrd="0" presId="urn:microsoft.com/office/officeart/2005/8/layout/pList2"/>
    <dgm:cxn modelId="{8724A59F-0974-4937-ACDD-E9B2C255F6EF}" type="presParOf" srcId="{89ADB73F-9600-48A6-9FC7-6D3AA0FA368E}" destId="{78E03434-7F6D-4BDA-9860-A44673158A7A}" srcOrd="1" destOrd="0" presId="urn:microsoft.com/office/officeart/2005/8/layout/pList2"/>
    <dgm:cxn modelId="{5C6D139C-7645-4B70-A775-7860E4A14B08}" type="presParOf" srcId="{89ADB73F-9600-48A6-9FC7-6D3AA0FA368E}" destId="{E2FEAFF9-11D1-4E6A-BD30-0C935B3B9913}" srcOrd="2" destOrd="0" presId="urn:microsoft.com/office/officeart/2005/8/layout/pList2"/>
    <dgm:cxn modelId="{A3EFCD5B-4424-4905-AE73-DEBDE372F82B}" type="presParOf" srcId="{2C89E8BB-92B6-4E1D-B538-5D46627267BC}" destId="{39BF020D-EB1B-4512-AC57-8F25F24C4394}" srcOrd="15" destOrd="0" presId="urn:microsoft.com/office/officeart/2005/8/layout/pList2"/>
    <dgm:cxn modelId="{FA3134E7-D9B2-4B7E-95AF-1B1CF0F0B6ED}" type="presParOf" srcId="{2C89E8BB-92B6-4E1D-B538-5D46627267BC}" destId="{25157B19-C81D-403C-B348-3BD784F64B94}" srcOrd="16" destOrd="0" presId="urn:microsoft.com/office/officeart/2005/8/layout/pList2"/>
    <dgm:cxn modelId="{AC799183-AC25-4B1A-853D-39C8C2AA5140}" type="presParOf" srcId="{25157B19-C81D-403C-B348-3BD784F64B94}" destId="{D64A8D25-7447-4463-82F3-992B564FB99D}" srcOrd="0" destOrd="0" presId="urn:microsoft.com/office/officeart/2005/8/layout/pList2"/>
    <dgm:cxn modelId="{9892F37E-C711-4AB9-897C-5A48F980397A}" type="presParOf" srcId="{25157B19-C81D-403C-B348-3BD784F64B94}" destId="{4E0C99E4-9D97-446F-9DF4-60379C6630D3}" srcOrd="1" destOrd="0" presId="urn:microsoft.com/office/officeart/2005/8/layout/pList2"/>
    <dgm:cxn modelId="{8E24947F-A7F1-48C6-AE19-6B9F755AA50D}" type="presParOf" srcId="{25157B19-C81D-403C-B348-3BD784F64B94}" destId="{6DED3343-B29E-40E6-B015-E6C2790F34D1}" srcOrd="2" destOrd="0" presId="urn:microsoft.com/office/officeart/2005/8/layout/pList2"/>
    <dgm:cxn modelId="{2D5B93EB-32C6-4917-BB0A-AD6280587F54}" type="presParOf" srcId="{2C89E8BB-92B6-4E1D-B538-5D46627267BC}" destId="{298CE895-D15B-425A-951F-3D8C7C10137E}" srcOrd="17" destOrd="0" presId="urn:microsoft.com/office/officeart/2005/8/layout/pList2"/>
    <dgm:cxn modelId="{02C60CBD-E82E-47C3-9024-1035F54A0FF1}" type="presParOf" srcId="{2C89E8BB-92B6-4E1D-B538-5D46627267BC}" destId="{79322CA0-F811-435B-AFBB-47ECA1DF8723}" srcOrd="18" destOrd="0" presId="urn:microsoft.com/office/officeart/2005/8/layout/pList2"/>
    <dgm:cxn modelId="{6104CBD1-D60D-4830-80F4-E444F0C3265E}" type="presParOf" srcId="{79322CA0-F811-435B-AFBB-47ECA1DF8723}" destId="{B37EADCF-D736-4F0A-88E5-AE65A0144C34}" srcOrd="0" destOrd="0" presId="urn:microsoft.com/office/officeart/2005/8/layout/pList2"/>
    <dgm:cxn modelId="{F3703D8F-D19D-4A89-9E24-11C91E9A8519}" type="presParOf" srcId="{79322CA0-F811-435B-AFBB-47ECA1DF8723}" destId="{9DC24064-FCAD-4B8A-BF6D-8716739D34D8}" srcOrd="1" destOrd="0" presId="urn:microsoft.com/office/officeart/2005/8/layout/pList2"/>
    <dgm:cxn modelId="{EB7210BE-0EAB-450E-BE43-D2C66D4F7732}" type="presParOf" srcId="{79322CA0-F811-435B-AFBB-47ECA1DF8723}" destId="{A7EA7033-C333-4524-8BC3-8827C2A62F97}" srcOrd="2" destOrd="0" presId="urn:microsoft.com/office/officeart/2005/8/layout/pList2"/>
    <dgm:cxn modelId="{5C16CEA5-3A8D-4FE2-A61D-401DE201CA61}" type="presParOf" srcId="{2C89E8BB-92B6-4E1D-B538-5D46627267BC}" destId="{A71B1713-3A62-4269-9C2F-27B61DD3C240}" srcOrd="19" destOrd="0" presId="urn:microsoft.com/office/officeart/2005/8/layout/pList2"/>
    <dgm:cxn modelId="{899159D4-643D-4E40-ABBE-F92170BB81BF}" type="presParOf" srcId="{2C89E8BB-92B6-4E1D-B538-5D46627267BC}" destId="{6AEC4A7C-8445-4E1D-8AA7-84FDF4CFD6BE}" srcOrd="20" destOrd="0" presId="urn:microsoft.com/office/officeart/2005/8/layout/pList2"/>
    <dgm:cxn modelId="{E14BFA96-186B-45B7-BD67-2AC0802D72A2}" type="presParOf" srcId="{6AEC4A7C-8445-4E1D-8AA7-84FDF4CFD6BE}" destId="{C30870A8-C8E4-4F07-9B5E-8A42F729BDB0}" srcOrd="0" destOrd="0" presId="urn:microsoft.com/office/officeart/2005/8/layout/pList2"/>
    <dgm:cxn modelId="{414B89DC-05A0-4F35-96A0-0969B9242434}" type="presParOf" srcId="{6AEC4A7C-8445-4E1D-8AA7-84FDF4CFD6BE}" destId="{7DFB5875-9352-4782-B746-43E861BF0112}" srcOrd="1" destOrd="0" presId="urn:microsoft.com/office/officeart/2005/8/layout/pList2"/>
    <dgm:cxn modelId="{E368B8D9-A126-47C1-B815-F48B6C6CBCC9}"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09D35-0DF1-4A7D-8794-3CACCC9E8618}">
      <dsp:nvSpPr>
        <dsp:cNvPr id="0" name=""/>
        <dsp:cNvSpPr/>
      </dsp:nvSpPr>
      <dsp:spPr>
        <a:xfrm>
          <a:off x="-4881706" y="-748095"/>
          <a:ext cx="5814192" cy="5814192"/>
        </a:xfrm>
        <a:prstGeom prst="blockArc">
          <a:avLst>
            <a:gd name="adj1" fmla="val 18900000"/>
            <a:gd name="adj2" fmla="val 2700000"/>
            <a:gd name="adj3" fmla="val 37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74A69E-B933-4B10-A78F-CEA397BECBEA}">
      <dsp:nvSpPr>
        <dsp:cNvPr id="0" name=""/>
        <dsp:cNvSpPr/>
      </dsp:nvSpPr>
      <dsp:spPr>
        <a:xfrm>
          <a:off x="561828" y="4318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marL="0" lvl="0" indent="0" algn="l" defTabSz="933450" rtl="0">
            <a:lnSpc>
              <a:spcPct val="100000"/>
            </a:lnSpc>
            <a:spcBef>
              <a:spcPct val="0"/>
            </a:spcBef>
            <a:spcAft>
              <a:spcPts val="0"/>
            </a:spcAft>
            <a:buNone/>
          </a:pPr>
          <a:r>
            <a:rPr lang="ru-Ru" sz="2100" b="1" i="0" u="none" kern="1200" baseline="0">
              <a:solidFill>
                <a:schemeClr val="bg1"/>
              </a:solidFill>
              <a:latin typeface="Calibri" panose="020F0502020204030204" pitchFamily="34" charset="0"/>
              <a:ea typeface="+mj-lt"/>
              <a:cs typeface="Calibri" panose="020F0502020204030204" pitchFamily="34" charset="0"/>
            </a:rPr>
            <a:t>1. Планирование цепи поставок </a:t>
          </a:r>
        </a:p>
        <a:p>
          <a:pPr marL="0" lvl="0" indent="0" algn="l" defTabSz="933450" rtl="0">
            <a:lnSpc>
              <a:spcPct val="100000"/>
            </a:lnSpc>
            <a:spcBef>
              <a:spcPct val="0"/>
            </a:spcBef>
            <a:spcAft>
              <a:spcPts val="0"/>
            </a:spcAft>
            <a:buNone/>
          </a:pPr>
          <a:r>
            <a:rPr kumimoji="0" lang="ru-Ru" sz="1600" b="0" i="0" u="none" strike="noStrike" kern="1200"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Разработка графической репрезентации цепи поставок</a:t>
          </a:r>
          <a:endParaRPr lang="ru-Ru" sz="1600" b="0" i="0" kern="1200" dirty="0">
            <a:solidFill>
              <a:schemeClr val="bg1"/>
            </a:solidFill>
            <a:latin typeface="Calibri" panose="020F0502020204030204" pitchFamily="34" charset="0"/>
            <a:cs typeface="Calibri" panose="020F0502020204030204" pitchFamily="34" charset="0"/>
          </a:endParaRPr>
        </a:p>
      </dsp:txBody>
      <dsp:txXfrm>
        <a:off x="561828" y="431800"/>
        <a:ext cx="7177950" cy="863600"/>
      </dsp:txXfrm>
    </dsp:sp>
    <dsp:sp modelId="{569AC37E-6726-4238-A57A-C8434D5D0F1D}">
      <dsp:nvSpPr>
        <dsp:cNvPr id="0" name=""/>
        <dsp:cNvSpPr/>
      </dsp:nvSpPr>
      <dsp:spPr>
        <a:xfrm>
          <a:off x="59978" y="3238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DE4C5C-EF94-4255-B688-C7AA0922E26E}">
      <dsp:nvSpPr>
        <dsp:cNvPr id="0" name=""/>
        <dsp:cNvSpPr/>
      </dsp:nvSpPr>
      <dsp:spPr>
        <a:xfrm>
          <a:off x="875345" y="1727200"/>
          <a:ext cx="6864031"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marL="0" lvl="0" indent="0" algn="l" defTabSz="933450" rtl="0">
            <a:lnSpc>
              <a:spcPct val="100000"/>
            </a:lnSpc>
            <a:spcBef>
              <a:spcPct val="0"/>
            </a:spcBef>
            <a:spcAft>
              <a:spcPts val="0"/>
            </a:spcAft>
            <a:buNone/>
          </a:pPr>
          <a:r>
            <a:rPr lang="ru-Ru" sz="2100" b="1" i="0" u="none" kern="1200" baseline="0">
              <a:latin typeface="Calibri" panose="020F0502020204030204" pitchFamily="34" charset="0"/>
              <a:cs typeface="Calibri" panose="020F0502020204030204" pitchFamily="34" charset="0"/>
            </a:rPr>
            <a:t>2. Оценка возможностей и функциональности</a:t>
          </a:r>
        </a:p>
        <a:p>
          <a:pPr marL="0" lvl="0" indent="0" algn="l" defTabSz="933450" rtl="0">
            <a:lnSpc>
              <a:spcPct val="100000"/>
            </a:lnSpc>
            <a:spcBef>
              <a:spcPct val="0"/>
            </a:spcBef>
            <a:spcAft>
              <a:spcPts val="0"/>
            </a:spcAft>
            <a:buNone/>
          </a:pPr>
          <a:r>
            <a:rPr kumimoji="0" lang="ru-Ru" sz="1600" b="0" i="0" u="none" strike="noStrike" kern="1200"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Оценка возможностей и функциональности цепи поставок</a:t>
          </a:r>
          <a:endParaRPr lang="ru-Ru" sz="1600" b="0" i="0" kern="1200" dirty="0">
            <a:solidFill>
              <a:schemeClr val="bg1"/>
            </a:solidFill>
            <a:latin typeface="Calibri" panose="020F0502020204030204" pitchFamily="34" charset="0"/>
            <a:cs typeface="Calibri" panose="020F0502020204030204" pitchFamily="34" charset="0"/>
          </a:endParaRPr>
        </a:p>
      </dsp:txBody>
      <dsp:txXfrm>
        <a:off x="875345" y="1727200"/>
        <a:ext cx="6864031" cy="863600"/>
      </dsp:txXfrm>
    </dsp:sp>
    <dsp:sp modelId="{787C164B-CFCE-47AF-B262-314E9E0E1285}">
      <dsp:nvSpPr>
        <dsp:cNvPr id="0" name=""/>
        <dsp:cNvSpPr/>
      </dsp:nvSpPr>
      <dsp:spPr>
        <a:xfrm>
          <a:off x="373897" y="16192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35DE6A-AEDE-4D31-B16D-0366F0D7D0E8}">
      <dsp:nvSpPr>
        <dsp:cNvPr id="0" name=""/>
        <dsp:cNvSpPr/>
      </dsp:nvSpPr>
      <dsp:spPr>
        <a:xfrm>
          <a:off x="599728" y="3022600"/>
          <a:ext cx="7177950" cy="863600"/>
        </a:xfrm>
        <a:prstGeom prst="rect">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marL="0" lvl="0" indent="0" algn="l" defTabSz="933450" rtl="0">
            <a:lnSpc>
              <a:spcPct val="100000"/>
            </a:lnSpc>
            <a:spcBef>
              <a:spcPct val="0"/>
            </a:spcBef>
            <a:spcAft>
              <a:spcPts val="0"/>
            </a:spcAft>
            <a:buNone/>
          </a:pPr>
          <a:r>
            <a:rPr lang="ru-Ru" sz="2100" b="1" i="0" u="none" kern="1200" baseline="0">
              <a:solidFill>
                <a:schemeClr val="tx1"/>
              </a:solidFill>
              <a:latin typeface="Calibri" panose="020F0502020204030204" pitchFamily="34" charset="0"/>
              <a:cs typeface="Calibri" panose="020F0502020204030204" pitchFamily="34" charset="0"/>
            </a:rPr>
            <a:t>3. Ключевые показатели эффективности (КПЭ)</a:t>
          </a:r>
        </a:p>
        <a:p>
          <a:pPr marL="0" lvl="0" indent="0" algn="l" defTabSz="933450" rtl="0">
            <a:lnSpc>
              <a:spcPct val="100000"/>
            </a:lnSpc>
            <a:spcBef>
              <a:spcPct val="0"/>
            </a:spcBef>
            <a:spcAft>
              <a:spcPts val="0"/>
            </a:spcAft>
            <a:buNone/>
          </a:pPr>
          <a:r>
            <a:rPr kumimoji="0" lang="ru-Ru" sz="1600" b="0" i="0" u="none" strike="noStrike" kern="1200" cap="none" spc="0" normalizeH="0" baseline="0">
              <a:ln>
                <a:noFill/>
              </a:ln>
              <a:solidFill>
                <a:schemeClr val="tx1"/>
              </a:solidFill>
              <a:effectLst/>
              <a:uLnTx/>
              <a:uFillTx/>
              <a:latin typeface="Calibri" panose="020F0502020204030204" pitchFamily="34" charset="0"/>
              <a:ea typeface="+mn-ea"/>
              <a:cs typeface="Calibri" panose="020F0502020204030204" pitchFamily="34" charset="0"/>
            </a:rPr>
            <a:t>     Оценка эффективности цепи поставок в сфере здравоохранения</a:t>
          </a:r>
          <a:endParaRPr lang="ru-Ru" sz="1600" b="0" i="0" kern="1200" dirty="0">
            <a:solidFill>
              <a:schemeClr val="tx1"/>
            </a:solidFill>
            <a:latin typeface="Calibri" panose="020F0502020204030204" pitchFamily="34" charset="0"/>
            <a:cs typeface="Calibri" panose="020F0502020204030204" pitchFamily="34" charset="0"/>
          </a:endParaRPr>
        </a:p>
      </dsp:txBody>
      <dsp:txXfrm>
        <a:off x="599728" y="3022600"/>
        <a:ext cx="7177950" cy="863600"/>
      </dsp:txXfrm>
    </dsp:sp>
    <dsp:sp modelId="{0554BBCD-3515-455D-99C5-6AB7E4130130}">
      <dsp:nvSpPr>
        <dsp:cNvPr id="0" name=""/>
        <dsp:cNvSpPr/>
      </dsp:nvSpPr>
      <dsp:spPr>
        <a:xfrm>
          <a:off x="59978" y="29146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D602F-343A-4973-A006-8EE57137E16F}">
      <dsp:nvSpPr>
        <dsp:cNvPr id="0" name=""/>
        <dsp:cNvSpPr/>
      </dsp:nvSpPr>
      <dsp:spPr>
        <a:xfrm>
          <a:off x="4297082" y="457202"/>
          <a:ext cx="274905" cy="457195"/>
        </a:xfrm>
        <a:prstGeom prst="roundRect">
          <a:avLst>
            <a:gd name="adj" fmla="val 10000"/>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5E0B92-567E-422C-9985-5ED215A53A04}">
      <dsp:nvSpPr>
        <dsp:cNvPr id="0" name=""/>
        <dsp:cNvSpPr/>
      </dsp:nvSpPr>
      <dsp:spPr>
        <a:xfrm>
          <a:off x="395909" y="70765"/>
          <a:ext cx="488392" cy="544270"/>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367EFE-84B4-48B8-B326-5A356E654C9B}">
      <dsp:nvSpPr>
        <dsp:cNvPr id="0" name=""/>
        <dsp:cNvSpPr/>
      </dsp:nvSpPr>
      <dsp:spPr>
        <a:xfrm rot="10800000">
          <a:off x="274864" y="0"/>
          <a:ext cx="572449"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ru-Ru" sz="1400" b="0" i="0" u="none" kern="1200" baseline="0">
              <a:latin typeface="Calibri" panose="020F0502020204030204" pitchFamily="34" charset="0"/>
              <a:cs typeface="Calibri" panose="020F0502020204030204" pitchFamily="34" charset="0"/>
            </a:rPr>
            <a:t>Стратегическое планирование и управление</a:t>
          </a:r>
        </a:p>
      </dsp:txBody>
      <dsp:txXfrm rot="10800000">
        <a:off x="292469" y="0"/>
        <a:ext cx="537239" cy="3030391"/>
      </dsp:txXfrm>
    </dsp:sp>
    <dsp:sp modelId="{C1B8A438-8AED-4079-89EC-740E253CD7A1}">
      <dsp:nvSpPr>
        <dsp:cNvPr id="0" name=""/>
        <dsp:cNvSpPr/>
      </dsp:nvSpPr>
      <dsp:spPr>
        <a:xfrm>
          <a:off x="1155443" y="114298"/>
          <a:ext cx="444475"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5916AF-48FB-4B97-B52C-D527FC8E8CA4}">
      <dsp:nvSpPr>
        <dsp:cNvPr id="0" name=""/>
        <dsp:cNvSpPr/>
      </dsp:nvSpPr>
      <dsp:spPr>
        <a:xfrm rot="10800000">
          <a:off x="1071687" y="0"/>
          <a:ext cx="538221"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Служба управления персоналом</a:t>
          </a:r>
        </a:p>
      </dsp:txBody>
      <dsp:txXfrm rot="10800000">
        <a:off x="1088239" y="0"/>
        <a:ext cx="505117" cy="3031444"/>
      </dsp:txXfrm>
    </dsp:sp>
    <dsp:sp modelId="{55290674-42B0-499B-8284-246D004E82D0}">
      <dsp:nvSpPr>
        <dsp:cNvPr id="0" name=""/>
        <dsp:cNvSpPr/>
      </dsp:nvSpPr>
      <dsp:spPr>
        <a:xfrm>
          <a:off x="1982808" y="190500"/>
          <a:ext cx="230670"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856AC3-9BD6-48B9-95E6-BF2B5C46BAFE}">
      <dsp:nvSpPr>
        <dsp:cNvPr id="0" name=""/>
        <dsp:cNvSpPr/>
      </dsp:nvSpPr>
      <dsp:spPr>
        <a:xfrm rot="10800000">
          <a:off x="1763372" y="0"/>
          <a:ext cx="567536"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Информационная система управления логистикой</a:t>
          </a:r>
        </a:p>
      </dsp:txBody>
      <dsp:txXfrm rot="10800000">
        <a:off x="1780826" y="0"/>
        <a:ext cx="532628" cy="3030542"/>
      </dsp:txXfrm>
    </dsp:sp>
    <dsp:sp modelId="{CA086B9B-2BAE-4014-B341-703A8C502AAF}">
      <dsp:nvSpPr>
        <dsp:cNvPr id="0" name=""/>
        <dsp:cNvSpPr/>
      </dsp:nvSpPr>
      <dsp:spPr>
        <a:xfrm>
          <a:off x="2713843" y="114298"/>
          <a:ext cx="238840"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00F18D-FDA3-498B-8B32-D35A1DC243A8}">
      <dsp:nvSpPr>
        <dsp:cNvPr id="0" name=""/>
        <dsp:cNvSpPr/>
      </dsp:nvSpPr>
      <dsp:spPr>
        <a:xfrm rot="10800000">
          <a:off x="2579795" y="0"/>
          <a:ext cx="562767"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Финансовая устойчивость </a:t>
          </a:r>
        </a:p>
      </dsp:txBody>
      <dsp:txXfrm rot="10800000">
        <a:off x="2597102" y="0"/>
        <a:ext cx="528153" cy="3030689"/>
      </dsp:txXfrm>
    </dsp:sp>
    <dsp:sp modelId="{E7015069-06E2-4C81-BDDC-A52EC2C71C8C}">
      <dsp:nvSpPr>
        <dsp:cNvPr id="0" name=""/>
        <dsp:cNvSpPr/>
      </dsp:nvSpPr>
      <dsp:spPr>
        <a:xfrm>
          <a:off x="3409635" y="190500"/>
          <a:ext cx="312726"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4AB26D-BF83-4BB8-AF59-117298739F1C}">
      <dsp:nvSpPr>
        <dsp:cNvPr id="0" name=""/>
        <dsp:cNvSpPr/>
      </dsp:nvSpPr>
      <dsp:spPr>
        <a:xfrm rot="10800000">
          <a:off x="3294025" y="0"/>
          <a:ext cx="643694"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Политика и управление</a:t>
          </a:r>
          <a:r>
            <a:rPr lang="ru-Ru" sz="1400" b="1" i="0" u="none" kern="1200" baseline="0">
              <a:latin typeface="Calibri" panose="020F0502020204030204" pitchFamily="34" charset="0"/>
              <a:cs typeface="Calibri" panose="020F0502020204030204" pitchFamily="34" charset="0"/>
            </a:rPr>
            <a:t> </a:t>
          </a:r>
          <a:endParaRPr lang="ru-Ru" sz="1400" kern="1200" dirty="0">
            <a:latin typeface="Calibri" panose="020F0502020204030204" pitchFamily="34" charset="0"/>
            <a:cs typeface="Calibri" panose="020F0502020204030204" pitchFamily="34" charset="0"/>
          </a:endParaRPr>
        </a:p>
      </dsp:txBody>
      <dsp:txXfrm rot="10800000">
        <a:off x="3313821" y="0"/>
        <a:ext cx="604102" cy="3028200"/>
      </dsp:txXfrm>
    </dsp:sp>
    <dsp:sp modelId="{546D9079-3DE2-438B-B464-85BC94D753B9}">
      <dsp:nvSpPr>
        <dsp:cNvPr id="0" name=""/>
        <dsp:cNvSpPr/>
      </dsp:nvSpPr>
      <dsp:spPr>
        <a:xfrm>
          <a:off x="3963071" y="-160019"/>
          <a:ext cx="752252" cy="1005840"/>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E5017-C529-49FB-9755-83B8047EA0E6}">
      <dsp:nvSpPr>
        <dsp:cNvPr id="0" name=""/>
        <dsp:cNvSpPr/>
      </dsp:nvSpPr>
      <dsp:spPr>
        <a:xfrm rot="10800000">
          <a:off x="4090251" y="0"/>
          <a:ext cx="597642"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Обеспечение качества и фармакологический надзор </a:t>
          </a:r>
        </a:p>
      </dsp:txBody>
      <dsp:txXfrm rot="10800000">
        <a:off x="4108631" y="0"/>
        <a:ext cx="560882" cy="3029616"/>
      </dsp:txXfrm>
    </dsp:sp>
    <dsp:sp modelId="{2226F52B-D74C-4B0C-AFF6-19716C5A97A1}">
      <dsp:nvSpPr>
        <dsp:cNvPr id="0" name=""/>
        <dsp:cNvSpPr/>
      </dsp:nvSpPr>
      <dsp:spPr>
        <a:xfrm>
          <a:off x="4961303" y="190500"/>
          <a:ext cx="410744"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575AFF-8CFD-467F-8DB8-B014D4564FE5}">
      <dsp:nvSpPr>
        <dsp:cNvPr id="0" name=""/>
        <dsp:cNvSpPr/>
      </dsp:nvSpPr>
      <dsp:spPr>
        <a:xfrm rot="10800000">
          <a:off x="4860982" y="0"/>
          <a:ext cx="630267"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Прогнозирование и планирование поставок</a:t>
          </a:r>
          <a:r>
            <a:rPr lang="ru-Ru" sz="1400" b="1" i="0" u="none" kern="1200" baseline="0">
              <a:latin typeface="Calibri" panose="020F0502020204030204" pitchFamily="34" charset="0"/>
              <a:cs typeface="Calibri" panose="020F0502020204030204" pitchFamily="34" charset="0"/>
            </a:rPr>
            <a:t> </a:t>
          </a:r>
          <a:endParaRPr lang="ru-Ru" sz="1400" kern="1200" dirty="0">
            <a:latin typeface="Calibri" panose="020F0502020204030204" pitchFamily="34" charset="0"/>
            <a:cs typeface="Calibri" panose="020F0502020204030204" pitchFamily="34" charset="0"/>
          </a:endParaRPr>
        </a:p>
      </dsp:txBody>
      <dsp:txXfrm rot="10800000">
        <a:off x="4880365" y="0"/>
        <a:ext cx="591501" cy="3028613"/>
      </dsp:txXfrm>
    </dsp:sp>
    <dsp:sp modelId="{E2FEAFF9-11D1-4E6A-BD30-0C935B3B9913}">
      <dsp:nvSpPr>
        <dsp:cNvPr id="0" name=""/>
        <dsp:cNvSpPr/>
      </dsp:nvSpPr>
      <dsp:spPr>
        <a:xfrm>
          <a:off x="5820717" y="114298"/>
          <a:ext cx="224885"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66A036E-128D-433A-8E8A-96BEF934071A}">
      <dsp:nvSpPr>
        <dsp:cNvPr id="0" name=""/>
        <dsp:cNvSpPr/>
      </dsp:nvSpPr>
      <dsp:spPr>
        <a:xfrm rot="10800000">
          <a:off x="5734077" y="0"/>
          <a:ext cx="577007"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Закупки и таможенное оформление</a:t>
          </a:r>
        </a:p>
      </dsp:txBody>
      <dsp:txXfrm rot="10800000">
        <a:off x="5751822" y="0"/>
        <a:ext cx="541517" cy="3030251"/>
      </dsp:txXfrm>
    </dsp:sp>
    <dsp:sp modelId="{6DED3343-B29E-40E6-B015-E6C2790F34D1}">
      <dsp:nvSpPr>
        <dsp:cNvPr id="0" name=""/>
        <dsp:cNvSpPr/>
      </dsp:nvSpPr>
      <dsp:spPr>
        <a:xfrm>
          <a:off x="6581869" y="195937"/>
          <a:ext cx="182293" cy="293926"/>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4A8D25-7447-4463-82F3-992B564FB99D}">
      <dsp:nvSpPr>
        <dsp:cNvPr id="0" name=""/>
        <dsp:cNvSpPr/>
      </dsp:nvSpPr>
      <dsp:spPr>
        <a:xfrm rot="10800000">
          <a:off x="6502916" y="0"/>
          <a:ext cx="518994"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Складирование и хранение</a:t>
          </a:r>
        </a:p>
      </dsp:txBody>
      <dsp:txXfrm rot="10800000">
        <a:off x="6518877" y="0"/>
        <a:ext cx="487072" cy="3032035"/>
      </dsp:txXfrm>
    </dsp:sp>
    <dsp:sp modelId="{A7EA7033-C333-4524-8BC3-8827C2A62F97}">
      <dsp:nvSpPr>
        <dsp:cNvPr id="0" name=""/>
        <dsp:cNvSpPr/>
      </dsp:nvSpPr>
      <dsp:spPr>
        <a:xfrm>
          <a:off x="7135527" y="59869"/>
          <a:ext cx="496674" cy="6095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7EADCF-D736-4F0A-88E5-AE65A0144C34}">
      <dsp:nvSpPr>
        <dsp:cNvPr id="0" name=""/>
        <dsp:cNvSpPr/>
      </dsp:nvSpPr>
      <dsp:spPr>
        <a:xfrm rot="10800000">
          <a:off x="7215194" y="49574"/>
          <a:ext cx="444445" cy="2960924"/>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Распределение</a:t>
          </a:r>
        </a:p>
      </dsp:txBody>
      <dsp:txXfrm rot="10800000">
        <a:off x="7228862" y="49574"/>
        <a:ext cx="417109" cy="2947256"/>
      </dsp:txXfrm>
    </dsp:sp>
    <dsp:sp modelId="{05F87BEC-525D-4E96-8121-11A31FB97EF5}">
      <dsp:nvSpPr>
        <dsp:cNvPr id="0" name=""/>
        <dsp:cNvSpPr/>
      </dsp:nvSpPr>
      <dsp:spPr>
        <a:xfrm flipV="1">
          <a:off x="7845830" y="313314"/>
          <a:ext cx="475446" cy="87075"/>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0870A8-C8E4-4F07-9B5E-8A42F729BDB0}">
      <dsp:nvSpPr>
        <dsp:cNvPr id="0" name=""/>
        <dsp:cNvSpPr/>
      </dsp:nvSpPr>
      <dsp:spPr>
        <a:xfrm rot="10800000">
          <a:off x="7944548" y="7634"/>
          <a:ext cx="551213" cy="2992189"/>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Организация сбора и удаления отходов</a:t>
          </a:r>
        </a:p>
      </dsp:txBody>
      <dsp:txXfrm rot="10800000">
        <a:off x="7961500" y="7634"/>
        <a:ext cx="517309" cy="2975237"/>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8/15/2022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8/15/2022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Примечание: на основании Семинара по планированию в Уганде. Требуется адаптация к вашей стране. </a:t>
            </a:r>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0868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10</a:t>
            </a:fld>
            <a:endParaRPr lang="en-US"/>
          </a:p>
        </p:txBody>
      </p:sp>
    </p:spTree>
    <p:extLst>
      <p:ext uri="{BB962C8B-B14F-4D97-AF65-F5344CB8AC3E}">
        <p14:creationId xmlns:p14="http://schemas.microsoft.com/office/powerpoint/2010/main" val="1483399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pPr algn="l" rtl="0"/>
            <a:r>
              <a:rPr lang="ru-Ru" b="0" i="0" u="none" baseline="0"/>
              <a:t>23 страны, включая три страны, участвовавшие в пилотных оценках.</a:t>
            </a:r>
          </a:p>
          <a:p>
            <a:pPr algn="l" rtl="0"/>
            <a:r>
              <a:rPr lang="ru-Ru" b="0" i="0" u="none" baseline="0"/>
              <a:t>Отчеты доступны в сети Интернет.</a:t>
            </a:r>
          </a:p>
          <a:p>
            <a:pPr algn="l" rtl="0"/>
            <a:r>
              <a:rPr lang="ru-Ru" b="0" i="0" u="none" baseline="0"/>
              <a:t>Оценки национальных цепей поставок за 2018/2019 гг. на данный момент находятся на этапе планирования. </a:t>
            </a:r>
            <a:endParaRPr lang="ru-Ru" altLang="en-US" dirty="0"/>
          </a:p>
        </p:txBody>
      </p:sp>
      <p:sp>
        <p:nvSpPr>
          <p:cNvPr id="33796"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1363" indent="-284163">
              <a:defRPr sz="2800">
                <a:solidFill>
                  <a:schemeClr val="tx1"/>
                </a:solidFill>
                <a:latin typeface="Arial" panose="020B0604020202020204" pitchFamily="34" charset="0"/>
              </a:defRPr>
            </a:lvl2pPr>
            <a:lvl3pPr marL="1141413" indent="-227013">
              <a:defRPr sz="2800">
                <a:solidFill>
                  <a:schemeClr val="tx1"/>
                </a:solidFill>
                <a:latin typeface="Arial" panose="020B0604020202020204" pitchFamily="34" charset="0"/>
              </a:defRPr>
            </a:lvl3pPr>
            <a:lvl4pPr marL="1598613" indent="-227013">
              <a:defRPr sz="2800">
                <a:solidFill>
                  <a:schemeClr val="tx1"/>
                </a:solidFill>
                <a:latin typeface="Arial" panose="020B0604020202020204" pitchFamily="34" charset="0"/>
              </a:defRPr>
            </a:lvl4pPr>
            <a:lvl5pPr marL="2055813" indent="-227013">
              <a:defRPr sz="2800">
                <a:solidFill>
                  <a:schemeClr val="tx1"/>
                </a:solidFill>
                <a:latin typeface="Arial" panose="020B0604020202020204" pitchFamily="34" charset="0"/>
              </a:defRPr>
            </a:lvl5pPr>
            <a:lvl6pPr marL="2513013" indent="-227013" eaLnBrk="0" fontAlgn="base" hangingPunct="0">
              <a:spcBef>
                <a:spcPct val="0"/>
              </a:spcBef>
              <a:spcAft>
                <a:spcPct val="0"/>
              </a:spcAft>
              <a:defRPr sz="2800">
                <a:solidFill>
                  <a:schemeClr val="tx1"/>
                </a:solidFill>
                <a:latin typeface="Arial" panose="020B0604020202020204" pitchFamily="34" charset="0"/>
              </a:defRPr>
            </a:lvl6pPr>
            <a:lvl7pPr marL="2970213" indent="-227013" eaLnBrk="0" fontAlgn="base" hangingPunct="0">
              <a:spcBef>
                <a:spcPct val="0"/>
              </a:spcBef>
              <a:spcAft>
                <a:spcPct val="0"/>
              </a:spcAft>
              <a:defRPr sz="2800">
                <a:solidFill>
                  <a:schemeClr val="tx1"/>
                </a:solidFill>
                <a:latin typeface="Arial" panose="020B0604020202020204" pitchFamily="34" charset="0"/>
              </a:defRPr>
            </a:lvl7pPr>
            <a:lvl8pPr marL="3427413" indent="-227013" eaLnBrk="0" fontAlgn="base" hangingPunct="0">
              <a:spcBef>
                <a:spcPct val="0"/>
              </a:spcBef>
              <a:spcAft>
                <a:spcPct val="0"/>
              </a:spcAft>
              <a:defRPr sz="2800">
                <a:solidFill>
                  <a:schemeClr val="tx1"/>
                </a:solidFill>
                <a:latin typeface="Arial" panose="020B0604020202020204" pitchFamily="34" charset="0"/>
              </a:defRPr>
            </a:lvl8pPr>
            <a:lvl9pPr marL="3884613" indent="-227013" eaLnBrk="0" fontAlgn="base" hangingPunct="0">
              <a:spcBef>
                <a:spcPct val="0"/>
              </a:spcBef>
              <a:spcAft>
                <a:spcPct val="0"/>
              </a:spcAft>
              <a:defRPr sz="2800">
                <a:solidFill>
                  <a:schemeClr val="tx1"/>
                </a:solidFill>
                <a:latin typeface="Arial" panose="020B0604020202020204" pitchFamily="34" charset="0"/>
              </a:defRPr>
            </a:lvl9pPr>
          </a:lstStyle>
          <a:p>
            <a:pPr algn="l" rtl="0"/>
            <a:fld id="{C3F249B1-138D-4D24-81B0-F73AF1184C01}" type="slidenum">
              <a:rPr sz="1200">
                <a:solidFill>
                  <a:srgbClr val="000000"/>
                </a:solidFill>
                <a:latin typeface="Times" panose="02020603050405020304" pitchFamily="18" charset="0"/>
              </a:rPr>
              <a:pPr/>
              <a:t>11</a:t>
            </a:fld>
            <a:endParaRPr lang="ru-Ru" altLang="en-US" sz="1200">
              <a:solidFill>
                <a:srgbClr val="000000"/>
              </a:solidFill>
              <a:latin typeface="Times" panose="02020603050405020304" pitchFamily="18" charset="0"/>
            </a:endParaRPr>
          </a:p>
        </p:txBody>
      </p:sp>
    </p:spTree>
    <p:extLst>
      <p:ext uri="{BB962C8B-B14F-4D97-AF65-F5344CB8AC3E}">
        <p14:creationId xmlns:p14="http://schemas.microsoft.com/office/powerpoint/2010/main" val="29088879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12</a:t>
            </a:fld>
            <a:endParaRPr lang="ru-Ru">
              <a:solidFill>
                <a:prstClr val="black"/>
              </a:solidFill>
            </a:endParaRPr>
          </a:p>
        </p:txBody>
      </p:sp>
    </p:spTree>
    <p:extLst>
      <p:ext uri="{BB962C8B-B14F-4D97-AF65-F5344CB8AC3E}">
        <p14:creationId xmlns:p14="http://schemas.microsoft.com/office/powerpoint/2010/main" val="350588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13</a:t>
            </a:fld>
            <a:endParaRPr lang="en-US"/>
          </a:p>
        </p:txBody>
      </p:sp>
    </p:spTree>
    <p:extLst>
      <p:ext uri="{BB962C8B-B14F-4D97-AF65-F5344CB8AC3E}">
        <p14:creationId xmlns:p14="http://schemas.microsoft.com/office/powerpoint/2010/main" val="2010141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14</a:t>
            </a:fld>
            <a:endParaRPr lang="en-US"/>
          </a:p>
        </p:txBody>
      </p:sp>
    </p:spTree>
    <p:extLst>
      <p:ext uri="{BB962C8B-B14F-4D97-AF65-F5344CB8AC3E}">
        <p14:creationId xmlns:p14="http://schemas.microsoft.com/office/powerpoint/2010/main" val="831575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15</a:t>
            </a:fld>
            <a:endParaRPr lang="en-US"/>
          </a:p>
        </p:txBody>
      </p:sp>
    </p:spTree>
    <p:extLst>
      <p:ext uri="{BB962C8B-B14F-4D97-AF65-F5344CB8AC3E}">
        <p14:creationId xmlns:p14="http://schemas.microsoft.com/office/powerpoint/2010/main" val="960897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16</a:t>
            </a:fld>
            <a:endParaRPr lang="ru-Ru"/>
          </a:p>
        </p:txBody>
      </p:sp>
    </p:spTree>
    <p:extLst>
      <p:ext uri="{BB962C8B-B14F-4D97-AF65-F5344CB8AC3E}">
        <p14:creationId xmlns:p14="http://schemas.microsoft.com/office/powerpoint/2010/main" val="3915198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17</a:t>
            </a:fld>
            <a:endParaRPr lang="en-US"/>
          </a:p>
        </p:txBody>
      </p:sp>
    </p:spTree>
    <p:extLst>
      <p:ext uri="{BB962C8B-B14F-4D97-AF65-F5344CB8AC3E}">
        <p14:creationId xmlns:p14="http://schemas.microsoft.com/office/powerpoint/2010/main" val="3164558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18</a:t>
            </a:fld>
            <a:endParaRPr lang="en-US"/>
          </a:p>
        </p:txBody>
      </p:sp>
    </p:spTree>
    <p:extLst>
      <p:ext uri="{BB962C8B-B14F-4D97-AF65-F5344CB8AC3E}">
        <p14:creationId xmlns:p14="http://schemas.microsoft.com/office/powerpoint/2010/main" val="2143638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19</a:t>
            </a:fld>
            <a:endParaRPr lang="ru-Ru">
              <a:solidFill>
                <a:prstClr val="black"/>
              </a:solidFill>
            </a:endParaRPr>
          </a:p>
        </p:txBody>
      </p:sp>
    </p:spTree>
    <p:extLst>
      <p:ext uri="{BB962C8B-B14F-4D97-AF65-F5344CB8AC3E}">
        <p14:creationId xmlns:p14="http://schemas.microsoft.com/office/powerpoint/2010/main" val="2503345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a:t>
            </a:fld>
            <a:endParaRPr lang="en-US"/>
          </a:p>
        </p:txBody>
      </p:sp>
    </p:spTree>
    <p:extLst>
      <p:ext uri="{BB962C8B-B14F-4D97-AF65-F5344CB8AC3E}">
        <p14:creationId xmlns:p14="http://schemas.microsoft.com/office/powerpoint/2010/main" val="1639265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20</a:t>
            </a:fld>
            <a:endParaRPr lang="en-US"/>
          </a:p>
        </p:txBody>
      </p:sp>
    </p:spTree>
    <p:extLst>
      <p:ext uri="{BB962C8B-B14F-4D97-AF65-F5344CB8AC3E}">
        <p14:creationId xmlns:p14="http://schemas.microsoft.com/office/powerpoint/2010/main" val="11274836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21</a:t>
            </a:fld>
            <a:endParaRPr lang="en-US"/>
          </a:p>
        </p:txBody>
      </p:sp>
    </p:spTree>
    <p:extLst>
      <p:ext uri="{BB962C8B-B14F-4D97-AF65-F5344CB8AC3E}">
        <p14:creationId xmlns:p14="http://schemas.microsoft.com/office/powerpoint/2010/main" val="3128654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Синим отмечены новые модули, добавленные в NSCA 2.0.</a:t>
            </a:r>
            <a:endParaRPr lang="ru-Ru" dirty="0"/>
          </a:p>
        </p:txBody>
      </p:sp>
      <p:sp>
        <p:nvSpPr>
          <p:cNvPr id="4" name="Slide Number Placeholder 3"/>
          <p:cNvSpPr>
            <a:spLocks noGrp="1"/>
          </p:cNvSpPr>
          <p:nvPr>
            <p:ph type="sldNum" sz="quarter" idx="10"/>
          </p:nvPr>
        </p:nvSpPr>
        <p:spPr/>
        <p:txBody>
          <a:bodyPr/>
          <a:lstStyle/>
          <a:p>
            <a:pPr algn="l" rtl="0"/>
            <a:fld id="{E53E3F81-CFC9-4505-B598-CBFC1ED168D8}" type="slidenum">
              <a:rPr/>
              <a:t>22</a:t>
            </a:fld>
            <a:endParaRPr lang="ru-Ru" dirty="0"/>
          </a:p>
        </p:txBody>
      </p:sp>
    </p:spTree>
    <p:extLst>
      <p:ext uri="{BB962C8B-B14F-4D97-AF65-F5344CB8AC3E}">
        <p14:creationId xmlns:p14="http://schemas.microsoft.com/office/powerpoint/2010/main" val="5952726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Должна быть преобразована в более эффективный график </a:t>
            </a:r>
          </a:p>
          <a:p>
            <a:endParaRPr lang="ru-Ru" baseline="0" dirty="0"/>
          </a:p>
          <a:p>
            <a:pPr algn="l" rtl="0"/>
            <a:r>
              <a:rPr lang="ru-Ru" b="0" i="0" u="none" baseline="0"/>
              <a:t>Важные моменты:</a:t>
            </a:r>
          </a:p>
          <a:p>
            <a:pPr marL="228600" indent="-228600" algn="l" rtl="0">
              <a:buAutoNum type="arabicPeriod"/>
            </a:pPr>
            <a:r>
              <a:rPr lang="ru-Ru" b="0" i="0" u="none" baseline="0"/>
              <a:t>Обзор балльной системы: что представляют из себя четыре категории и почему баллы важны </a:t>
            </a:r>
          </a:p>
          <a:p>
            <a:pPr marL="228600" indent="-228600" algn="l" rtl="0">
              <a:buAutoNum type="arabicPeriod"/>
            </a:pPr>
            <a:r>
              <a:rPr lang="ru-Ru" b="0" i="0" u="none" baseline="0"/>
              <a:t> В чем эффективность данной версии: больше, чем просто одна категоризация </a:t>
            </a:r>
          </a:p>
          <a:p>
            <a:pPr marL="228600" indent="-228600" algn="l" rtl="0">
              <a:buAutoNum type="arabicPeriod"/>
            </a:pPr>
            <a:r>
              <a:rPr lang="ru-Ru" b="0" i="0" u="none" baseline="0"/>
              <a:t>Возможно использовать сравнение с другими моделями зрелости </a:t>
            </a:r>
          </a:p>
          <a:p>
            <a:pPr marL="228600" indent="-228600" algn="l" rtl="0">
              <a:buAutoNum type="arabicPeriod"/>
            </a:pPr>
            <a:r>
              <a:rPr lang="ru-Ru" b="0" i="0" u="none" baseline="0"/>
              <a:t>Два способа получить общий «базовый» балл</a:t>
            </a:r>
          </a:p>
          <a:p>
            <a:pPr marL="685800" lvl="1" indent="-228600" algn="l" rtl="0">
              <a:buAutoNum type="arabicPeriod"/>
            </a:pPr>
            <a:r>
              <a:rPr lang="ru-Ru" b="0" i="0" u="none" baseline="0"/>
              <a:t>Наличие всех базовых возможностей</a:t>
            </a:r>
          </a:p>
          <a:p>
            <a:pPr marL="685800" lvl="1" indent="-228600" algn="l" rtl="0">
              <a:buAutoNum type="arabicPeriod"/>
            </a:pPr>
            <a:r>
              <a:rPr lang="ru-Ru" b="0" i="0" u="none" baseline="0"/>
              <a:t>Сочетание базовых возможностей (с некоторыми пробелами) и некоторых возможностей среднего уровня </a:t>
            </a:r>
          </a:p>
          <a:p>
            <a:pPr marL="0" lvl="0" indent="0" algn="l" rtl="0">
              <a:buNone/>
            </a:pPr>
            <a:r>
              <a:rPr lang="ru-Ru" b="0" i="0" u="none" baseline="0"/>
              <a:t>Важное примечание для внутренних сотрудников: какой уровень называется «ниже базового»? Когда и как формировать ожидания?</a:t>
            </a:r>
          </a:p>
          <a:p>
            <a:pPr marL="0" lvl="0" indent="0" algn="l" rtl="0">
              <a:buNone/>
            </a:pPr>
            <a:endParaRPr lang="ru-Ru" baseline="0" dirty="0"/>
          </a:p>
          <a:p>
            <a:pPr marL="0" lvl="0" indent="0" algn="l" rtl="0">
              <a:buNone/>
            </a:pPr>
            <a:r>
              <a:rPr lang="ru-Ru" b="0" i="0" u="none" baseline="0"/>
              <a:t>Необходимо включить больше подробной информации по модели технологической зрелости на доп. слайдах</a:t>
            </a:r>
          </a:p>
          <a:p>
            <a:pPr algn="l" rtl="0"/>
            <a:r>
              <a:rPr lang="ru-Ru" b="0" i="0" u="none" baseline="0"/>
              <a:t>Обсуждение различных взглядов на баллы за технологическую зрелость.</a:t>
            </a:r>
          </a:p>
          <a:p>
            <a:pPr lvl="1" algn="l" rtl="0"/>
            <a:r>
              <a:rPr lang="ru-Ru" b="0" i="0" u="none" baseline="0"/>
              <a:t>Общий уровень </a:t>
            </a:r>
          </a:p>
          <a:p>
            <a:pPr lvl="1" algn="l" rtl="0"/>
            <a:r>
              <a:rPr lang="ru-Ru" b="0" i="0" u="none" baseline="0"/>
              <a:t>Какой базовый балл считать достаточным  </a:t>
            </a:r>
          </a:p>
          <a:p>
            <a:pPr lvl="1" algn="l" rtl="0"/>
            <a:r>
              <a:rPr lang="ru-Ru" b="0" i="0" u="none" baseline="0"/>
              <a:t>Вариативность по объектам</a:t>
            </a:r>
          </a:p>
          <a:p>
            <a:pPr lvl="1" algn="l" rtl="0"/>
            <a:r>
              <a:rPr lang="ru-Ru" b="0" i="0" u="none" baseline="0"/>
              <a:t>Нет однозначной рекомендации:</a:t>
            </a:r>
          </a:p>
          <a:p>
            <a:pPr lvl="1" algn="l" rtl="0"/>
            <a:r>
              <a:rPr lang="ru-Ru" b="0" i="0" u="none" baseline="0"/>
              <a:t>Ситуация, когда присутствуют пробелы в базовых возможностях, но также имеются продвинутые возможности таких же функций </a:t>
            </a:r>
          </a:p>
          <a:p>
            <a:pPr marL="0" lvl="0" indent="0" algn="l" rtl="0">
              <a:buNone/>
            </a:pPr>
            <a:endParaRPr lang="ru-Ru" baseline="0" dirty="0"/>
          </a:p>
          <a:p>
            <a:pPr marL="0" lvl="0" indent="0" algn="l" rtl="0">
              <a:buNone/>
            </a:pPr>
            <a:endParaRPr lang="ru-Ru" baseline="0" dirty="0"/>
          </a:p>
        </p:txBody>
      </p:sp>
      <p:sp>
        <p:nvSpPr>
          <p:cNvPr id="4" name="Slide Number Placeholder 3"/>
          <p:cNvSpPr>
            <a:spLocks noGrp="1"/>
          </p:cNvSpPr>
          <p:nvPr>
            <p:ph type="sldNum" sz="quarter" idx="10"/>
          </p:nvPr>
        </p:nvSpPr>
        <p:spPr/>
        <p:txBody>
          <a:bodyPr/>
          <a:lstStyle/>
          <a:p>
            <a:pPr algn="l" rtl="0"/>
            <a:fld id="{950B9C52-E2F9-4229-A752-FF3A322C8BC5}" type="slidenum">
              <a:rPr/>
              <a:t>23</a:t>
            </a:fld>
            <a:endParaRPr lang="ru-Ru"/>
          </a:p>
        </p:txBody>
      </p:sp>
    </p:spTree>
    <p:extLst>
      <p:ext uri="{BB962C8B-B14F-4D97-AF65-F5344CB8AC3E}">
        <p14:creationId xmlns:p14="http://schemas.microsoft.com/office/powerpoint/2010/main" val="5488728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24</a:t>
            </a:fld>
            <a:endParaRPr lang="en-US"/>
          </a:p>
        </p:txBody>
      </p:sp>
    </p:spTree>
    <p:extLst>
      <p:ext uri="{BB962C8B-B14F-4D97-AF65-F5344CB8AC3E}">
        <p14:creationId xmlns:p14="http://schemas.microsoft.com/office/powerpoint/2010/main" val="1506479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25</a:t>
            </a:fld>
            <a:endParaRPr lang="en-US"/>
          </a:p>
        </p:txBody>
      </p:sp>
    </p:spTree>
    <p:extLst>
      <p:ext uri="{BB962C8B-B14F-4D97-AF65-F5344CB8AC3E}">
        <p14:creationId xmlns:p14="http://schemas.microsoft.com/office/powerpoint/2010/main" val="35763058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26</a:t>
            </a:fld>
            <a:endParaRPr lang="ru-Ru">
              <a:solidFill>
                <a:prstClr val="black"/>
              </a:solidFill>
            </a:endParaRPr>
          </a:p>
        </p:txBody>
      </p:sp>
    </p:spTree>
    <p:extLst>
      <p:ext uri="{BB962C8B-B14F-4D97-AF65-F5344CB8AC3E}">
        <p14:creationId xmlns:p14="http://schemas.microsoft.com/office/powerpoint/2010/main" val="499601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27</a:t>
            </a:fld>
            <a:endParaRPr lang="en-US"/>
          </a:p>
        </p:txBody>
      </p:sp>
    </p:spTree>
    <p:extLst>
      <p:ext uri="{BB962C8B-B14F-4D97-AF65-F5344CB8AC3E}">
        <p14:creationId xmlns:p14="http://schemas.microsoft.com/office/powerpoint/2010/main" val="3962670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algn="l" rtl="0" eaLnBrk="1" hangingPunct="1"/>
            <a:fld id="{138BF69E-CB98-4C92-9F69-761DC89669ED}" type="slidenum">
              <a:rPr>
                <a:solidFill>
                  <a:srgbClr val="000000"/>
                </a:solidFill>
                <a:latin typeface="Calibri" panose="020F0502020204030204" pitchFamily="34" charset="0"/>
              </a:rPr>
              <a:pPr eaLnBrk="1" hangingPunct="1"/>
              <a:t>28</a:t>
            </a:fld>
            <a:endParaRPr lang="ru-Ru"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4386984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29</a:t>
            </a:fld>
            <a:endParaRPr lang="ru-Ru">
              <a:solidFill>
                <a:prstClr val="black"/>
              </a:solidFill>
            </a:endParaRPr>
          </a:p>
        </p:txBody>
      </p:sp>
    </p:spTree>
    <p:extLst>
      <p:ext uri="{BB962C8B-B14F-4D97-AF65-F5344CB8AC3E}">
        <p14:creationId xmlns:p14="http://schemas.microsoft.com/office/powerpoint/2010/main" val="2231972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a:t>
            </a:fld>
            <a:endParaRPr lang="en-US"/>
          </a:p>
        </p:txBody>
      </p:sp>
    </p:spTree>
    <p:extLst>
      <p:ext uri="{BB962C8B-B14F-4D97-AF65-F5344CB8AC3E}">
        <p14:creationId xmlns:p14="http://schemas.microsoft.com/office/powerpoint/2010/main" val="17741927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30</a:t>
            </a:fld>
            <a:endParaRPr lang="en-US"/>
          </a:p>
        </p:txBody>
      </p:sp>
    </p:spTree>
    <p:extLst>
      <p:ext uri="{BB962C8B-B14F-4D97-AF65-F5344CB8AC3E}">
        <p14:creationId xmlns:p14="http://schemas.microsoft.com/office/powerpoint/2010/main" val="30065783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31</a:t>
            </a:fld>
            <a:endParaRPr lang="en-US"/>
          </a:p>
        </p:txBody>
      </p:sp>
    </p:spTree>
    <p:extLst>
      <p:ext uri="{BB962C8B-B14F-4D97-AF65-F5344CB8AC3E}">
        <p14:creationId xmlns:p14="http://schemas.microsoft.com/office/powerpoint/2010/main" val="41290615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49138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33</a:t>
            </a:fld>
            <a:endParaRPr lang="en-US"/>
          </a:p>
        </p:txBody>
      </p:sp>
    </p:spTree>
    <p:extLst>
      <p:ext uri="{BB962C8B-B14F-4D97-AF65-F5344CB8AC3E}">
        <p14:creationId xmlns:p14="http://schemas.microsoft.com/office/powerpoint/2010/main" val="32739664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34</a:t>
            </a:fld>
            <a:endParaRPr lang="en-US"/>
          </a:p>
        </p:txBody>
      </p:sp>
    </p:spTree>
    <p:extLst>
      <p:ext uri="{BB962C8B-B14F-4D97-AF65-F5344CB8AC3E}">
        <p14:creationId xmlns:p14="http://schemas.microsoft.com/office/powerpoint/2010/main" val="38937120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35</a:t>
            </a:fld>
            <a:endParaRPr lang="en-US"/>
          </a:p>
        </p:txBody>
      </p:sp>
    </p:spTree>
    <p:extLst>
      <p:ext uri="{BB962C8B-B14F-4D97-AF65-F5344CB8AC3E}">
        <p14:creationId xmlns:p14="http://schemas.microsoft.com/office/powerpoint/2010/main" val="17746484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36</a:t>
            </a:fld>
            <a:endParaRPr lang="en-US"/>
          </a:p>
        </p:txBody>
      </p:sp>
    </p:spTree>
    <p:extLst>
      <p:ext uri="{BB962C8B-B14F-4D97-AF65-F5344CB8AC3E}">
        <p14:creationId xmlns:p14="http://schemas.microsoft.com/office/powerpoint/2010/main" val="26049531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37</a:t>
            </a:fld>
            <a:endParaRPr lang="en-US"/>
          </a:p>
        </p:txBody>
      </p:sp>
    </p:spTree>
    <p:extLst>
      <p:ext uri="{BB962C8B-B14F-4D97-AF65-F5344CB8AC3E}">
        <p14:creationId xmlns:p14="http://schemas.microsoft.com/office/powerpoint/2010/main" val="32755928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51242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Хотим ли мы включить финансовый поток?</a:t>
            </a:r>
          </a:p>
        </p:txBody>
      </p:sp>
      <p:sp>
        <p:nvSpPr>
          <p:cNvPr id="4" name="Slide Number Placeholder 3"/>
          <p:cNvSpPr>
            <a:spLocks noGrp="1"/>
          </p:cNvSpPr>
          <p:nvPr>
            <p:ph type="sldNum" sz="quarter" idx="10"/>
          </p:nvPr>
        </p:nvSpPr>
        <p:spPr/>
        <p:txBody>
          <a:bodyPr/>
          <a:lstStyle/>
          <a:p>
            <a:pPr algn="l" rtl="0"/>
            <a:fld id="{824A558B-E4E9-A94A-B9C1-029E46A76ABA}" type="slidenum">
              <a:rPr/>
              <a:t>39</a:t>
            </a:fld>
            <a:endParaRPr lang="ru-Ru"/>
          </a:p>
        </p:txBody>
      </p:sp>
    </p:spTree>
    <p:extLst>
      <p:ext uri="{BB962C8B-B14F-4D97-AF65-F5344CB8AC3E}">
        <p14:creationId xmlns:p14="http://schemas.microsoft.com/office/powerpoint/2010/main" val="2837497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43491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40</a:t>
            </a:fld>
            <a:endParaRPr lang="en-US"/>
          </a:p>
        </p:txBody>
      </p:sp>
    </p:spTree>
    <p:extLst>
      <p:ext uri="{BB962C8B-B14F-4D97-AF65-F5344CB8AC3E}">
        <p14:creationId xmlns:p14="http://schemas.microsoft.com/office/powerpoint/2010/main" val="30232893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41</a:t>
            </a:fld>
            <a:endParaRPr lang="en-US"/>
          </a:p>
        </p:txBody>
      </p:sp>
    </p:spTree>
    <p:extLst>
      <p:ext uri="{BB962C8B-B14F-4D97-AF65-F5344CB8AC3E}">
        <p14:creationId xmlns:p14="http://schemas.microsoft.com/office/powerpoint/2010/main" val="2215804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42</a:t>
            </a:fld>
            <a:endParaRPr lang="en-US"/>
          </a:p>
        </p:txBody>
      </p:sp>
    </p:spTree>
    <p:extLst>
      <p:ext uri="{BB962C8B-B14F-4D97-AF65-F5344CB8AC3E}">
        <p14:creationId xmlns:p14="http://schemas.microsoft.com/office/powerpoint/2010/main" val="28639026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Хотим ли мы включить финансовый поток?</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43</a:t>
            </a:fld>
            <a:endParaRPr lang="ru-Ru"/>
          </a:p>
        </p:txBody>
      </p:sp>
    </p:spTree>
    <p:extLst>
      <p:ext uri="{BB962C8B-B14F-4D97-AF65-F5344CB8AC3E}">
        <p14:creationId xmlns:p14="http://schemas.microsoft.com/office/powerpoint/2010/main" val="37776963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42358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91634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Не забудьте сообщить всем присутствующим, что они будут приглашены на встречу по разбору результатов, которая состоится 30 мая.</a:t>
            </a:r>
            <a:endParaRPr lang="ru-Ru" dirty="0"/>
          </a:p>
        </p:txBody>
      </p:sp>
      <p:sp>
        <p:nvSpPr>
          <p:cNvPr id="4" name="Slide Number Placeholder 3"/>
          <p:cNvSpPr>
            <a:spLocks noGrp="1"/>
          </p:cNvSpPr>
          <p:nvPr>
            <p:ph type="sldNum" sz="quarter" idx="10"/>
          </p:nvPr>
        </p:nvSpPr>
        <p:spPr/>
        <p:txBody>
          <a:bodyPr/>
          <a:lstStyle/>
          <a:p>
            <a:pPr algn="l" rtl="0"/>
            <a:fld id="{6DC366F2-1B82-8E43-B983-045388936D7F}" type="slidenum">
              <a:rPr/>
              <a:t>46</a:t>
            </a:fld>
            <a:endParaRPr lang="ru-Ru"/>
          </a:p>
        </p:txBody>
      </p:sp>
    </p:spTree>
    <p:extLst>
      <p:ext uri="{BB962C8B-B14F-4D97-AF65-F5344CB8AC3E}">
        <p14:creationId xmlns:p14="http://schemas.microsoft.com/office/powerpoint/2010/main" val="3214280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75073C4B-39C8-4DB2-A941-3770275DFE6C}" type="slidenum">
              <a:rPr/>
              <a:pPr/>
              <a:t>47</a:t>
            </a:fld>
            <a:endParaRPr lang="ru-Ru" altLang="en-US"/>
          </a:p>
        </p:txBody>
      </p:sp>
    </p:spTree>
    <p:extLst>
      <p:ext uri="{BB962C8B-B14F-4D97-AF65-F5344CB8AC3E}">
        <p14:creationId xmlns:p14="http://schemas.microsoft.com/office/powerpoint/2010/main" val="115470662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08964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49</a:t>
            </a:fld>
            <a:endParaRPr lang="en-US"/>
          </a:p>
        </p:txBody>
      </p:sp>
    </p:spTree>
    <p:extLst>
      <p:ext uri="{BB962C8B-B14F-4D97-AF65-F5344CB8AC3E}">
        <p14:creationId xmlns:p14="http://schemas.microsoft.com/office/powerpoint/2010/main" val="2115009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p:spPr>
        <p:txBody>
          <a:bodyPr/>
          <a:lstStyle/>
          <a:p>
            <a:pPr algn="l" rtl="0"/>
            <a:r>
              <a:rPr lang="ru-Ru" b="0" i="0" u="none" baseline="0"/>
              <a:t>Все перечисленные инструменты использовались для разработки NSCA и последующей версии 2.0.</a:t>
            </a:r>
          </a:p>
          <a:p>
            <a:endParaRPr lang="ru-Ru" altLang="en-US" baseline="0" dirty="0"/>
          </a:p>
          <a:p>
            <a:pPr algn="l" rtl="0"/>
            <a:r>
              <a:rPr lang="ru-Ru" b="0" i="0" u="none" baseline="0"/>
              <a:t>Проверка NSCA 2.0 была выполнена строчка за строчкой, вопрос за вопросом Глобальным фондом, ЮНИСЕФ, Глобальным альянсом по вакцинам и иммунизации (GAVI), Глобальной цепью поставок в сфере здравоохранения: управление закупками и снабжением (GHSC-PSM), Межведомственной группой по цепи поставок (the ISG) и АМР.  </a:t>
            </a:r>
          </a:p>
          <a:p>
            <a:endParaRPr lang="ru-Ru" altLang="en-US" baseline="0" dirty="0"/>
          </a:p>
          <a:p>
            <a:endParaRPr lang="ru-Ru" altLang="en-US" dirty="0"/>
          </a:p>
          <a:p>
            <a:pPr algn="l" rtl="0"/>
            <a:r>
              <a:rPr lang="ru-Ru" b="0" i="0" u="none" baseline="0"/>
              <a:t>На основании определенных ранее потребностей мы выявили необходимость в разработке версии 2.0 и поняли, что сейчас самое время развернуть ее.  NSCA уже включает в себя лучшие практики LSAT и LIAT.  Задача заключалась в том, чтобы версия 2.0 оказалась полезной для других заинтересованных сторон, в связи с чем мы стремимся работать с коллегами по программе EVM 2.0 и в рамках NSCA в целях включения компонентов, которые помогут странам избежать излишней оценки. Мы стремимся привести NSCA в соответствие с другими инструментами для аналогичных целей. </a:t>
            </a:r>
          </a:p>
          <a:p>
            <a:endParaRPr lang="ru-Ru" altLang="en-US" dirty="0"/>
          </a:p>
          <a:p>
            <a:pPr algn="l" rtl="0"/>
            <a:r>
              <a:rPr lang="ru-Ru" b="0" i="0" u="none" baseline="0"/>
              <a:t>В некоторых случаях страны проходят оценку на постоянной основе.  Иногда оценка выполняется на регулярной основе (EUV), а в некоторых случаях — по мере необходимости или по желанию. Более того, мы стремимся перенять передовые практики и усвоенные уроки не только в отношении показаний инструментов, но и в отношении некоторых других показателей, которые не поместились на слайде. Это одна из причин того, что мы пригласили вас сюда.   </a:t>
            </a:r>
          </a:p>
        </p:txBody>
      </p:sp>
      <p:sp>
        <p:nvSpPr>
          <p:cNvPr id="34820"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l" rtl="0"/>
            <a:fld id="{EECB0E89-0608-41F0-B2DF-8C294456EDAA}" type="slidenum">
              <a:rPr sz="1200">
                <a:latin typeface="Times" panose="02020603050405020304" pitchFamily="18" charset="0"/>
              </a:rPr>
              <a:pPr/>
              <a:t>5</a:t>
            </a:fld>
            <a:endParaRPr lang="ru-Ru" altLang="en-US" sz="1200">
              <a:latin typeface="Times" panose="02020603050405020304" pitchFamily="18" charset="0"/>
            </a:endParaRPr>
          </a:p>
        </p:txBody>
      </p:sp>
    </p:spTree>
    <p:extLst>
      <p:ext uri="{BB962C8B-B14F-4D97-AF65-F5344CB8AC3E}">
        <p14:creationId xmlns:p14="http://schemas.microsoft.com/office/powerpoint/2010/main" val="6004706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17963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51</a:t>
            </a:fld>
            <a:endParaRPr lang="ru-Ru" altLang="en-US">
              <a:solidFill>
                <a:srgbClr val="000000"/>
              </a:solidFill>
            </a:endParaRPr>
          </a:p>
        </p:txBody>
      </p:sp>
    </p:spTree>
    <p:extLst>
      <p:ext uri="{BB962C8B-B14F-4D97-AF65-F5344CB8AC3E}">
        <p14:creationId xmlns:p14="http://schemas.microsoft.com/office/powerpoint/2010/main" val="21858005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52</a:t>
            </a:fld>
            <a:endParaRPr lang="en-US"/>
          </a:p>
        </p:txBody>
      </p:sp>
    </p:spTree>
    <p:extLst>
      <p:ext uri="{BB962C8B-B14F-4D97-AF65-F5344CB8AC3E}">
        <p14:creationId xmlns:p14="http://schemas.microsoft.com/office/powerpoint/2010/main" val="34456107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53</a:t>
            </a:fld>
            <a:endParaRPr lang="en-US"/>
          </a:p>
        </p:txBody>
      </p:sp>
    </p:spTree>
    <p:extLst>
      <p:ext uri="{BB962C8B-B14F-4D97-AF65-F5344CB8AC3E}">
        <p14:creationId xmlns:p14="http://schemas.microsoft.com/office/powerpoint/2010/main" val="26787188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54</a:t>
            </a:fld>
            <a:endParaRPr lang="en-US"/>
          </a:p>
        </p:txBody>
      </p:sp>
    </p:spTree>
    <p:extLst>
      <p:ext uri="{BB962C8B-B14F-4D97-AF65-F5344CB8AC3E}">
        <p14:creationId xmlns:p14="http://schemas.microsoft.com/office/powerpoint/2010/main" val="14717467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55</a:t>
            </a:fld>
            <a:endParaRPr lang="en-US"/>
          </a:p>
        </p:txBody>
      </p:sp>
    </p:spTree>
    <p:extLst>
      <p:ext uri="{BB962C8B-B14F-4D97-AF65-F5344CB8AC3E}">
        <p14:creationId xmlns:p14="http://schemas.microsoft.com/office/powerpoint/2010/main" val="40683699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56</a:t>
            </a:fld>
            <a:endParaRPr lang="en-US"/>
          </a:p>
        </p:txBody>
      </p:sp>
    </p:spTree>
    <p:extLst>
      <p:ext uri="{BB962C8B-B14F-4D97-AF65-F5344CB8AC3E}">
        <p14:creationId xmlns:p14="http://schemas.microsoft.com/office/powerpoint/2010/main" val="33717336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57</a:t>
            </a:fld>
            <a:endParaRPr lang="en-US"/>
          </a:p>
        </p:txBody>
      </p:sp>
    </p:spTree>
    <p:extLst>
      <p:ext uri="{BB962C8B-B14F-4D97-AF65-F5344CB8AC3E}">
        <p14:creationId xmlns:p14="http://schemas.microsoft.com/office/powerpoint/2010/main" val="34054535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950B9C52-E2F9-4229-A752-FF3A322C8BC5}" type="slidenum">
              <a:rPr/>
              <a:t>58</a:t>
            </a:fld>
            <a:endParaRPr lang="ru-Ru"/>
          </a:p>
        </p:txBody>
      </p:sp>
    </p:spTree>
    <p:extLst>
      <p:ext uri="{BB962C8B-B14F-4D97-AF65-F5344CB8AC3E}">
        <p14:creationId xmlns:p14="http://schemas.microsoft.com/office/powerpoint/2010/main" val="1393124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a:t>
            </a:fld>
            <a:endParaRPr lang="en-US"/>
          </a:p>
        </p:txBody>
      </p:sp>
    </p:spTree>
    <p:extLst>
      <p:ext uri="{BB962C8B-B14F-4D97-AF65-F5344CB8AC3E}">
        <p14:creationId xmlns:p14="http://schemas.microsoft.com/office/powerpoint/2010/main" val="2787882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7</a:t>
            </a:fld>
            <a:endParaRPr lang="en-US"/>
          </a:p>
        </p:txBody>
      </p:sp>
    </p:spTree>
    <p:extLst>
      <p:ext uri="{BB962C8B-B14F-4D97-AF65-F5344CB8AC3E}">
        <p14:creationId xmlns:p14="http://schemas.microsoft.com/office/powerpoint/2010/main" val="2139950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8</a:t>
            </a:fld>
            <a:endParaRPr lang="en-US"/>
          </a:p>
        </p:txBody>
      </p:sp>
    </p:spTree>
    <p:extLst>
      <p:ext uri="{BB962C8B-B14F-4D97-AF65-F5344CB8AC3E}">
        <p14:creationId xmlns:p14="http://schemas.microsoft.com/office/powerpoint/2010/main" val="33209486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784072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image" Target="../media/image9.jpeg"/></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8/15/2022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8/15/2022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68580" tIns="34290" rIns="68580" bIns="34290" numCol="1" anchor="t" anchorCtr="0" compatLnSpc="1">
            <a:prstTxWarp prst="textNoShape">
              <a:avLst/>
            </a:prstTxWarp>
          </a:bodyPr>
          <a:lstStyle>
            <a:lvl1pPr>
              <a:defRPr/>
            </a:lvl1pPr>
          </a:lstStyle>
          <a:p>
            <a:pPr algn="r" defTabSz="685800" fontAlgn="base">
              <a:spcBef>
                <a:spcPct val="0"/>
              </a:spcBef>
              <a:spcAft>
                <a:spcPct val="0"/>
              </a:spcAft>
              <a:defRPr/>
            </a:pPr>
            <a:fld id="{FD95C372-8E1F-4F77-BC57-8BA68511056D}" type="slidenum">
              <a:rPr lang="en-US" sz="900" smtClean="0">
                <a:solidFill>
                  <a:prstClr val="black"/>
                </a:solidFill>
                <a:latin typeface="Arial" charset="0"/>
              </a:rPr>
              <a:pPr algn="r" defTabSz="685800" fontAlgn="base">
                <a:spcBef>
                  <a:spcPct val="0"/>
                </a:spcBef>
                <a:spcAft>
                  <a:spcPct val="0"/>
                </a:spcAft>
                <a:defRPr/>
              </a:pPr>
              <a:t>‹#›</a:t>
            </a:fld>
            <a:endParaRPr lang="en-US" sz="900" dirty="0">
              <a:solidFill>
                <a:prstClr val="black"/>
              </a:solidFill>
              <a:latin typeface="Arial" charset="0"/>
            </a:endParaRPr>
          </a:p>
        </p:txBody>
      </p:sp>
    </p:spTree>
    <p:extLst>
      <p:ext uri="{BB962C8B-B14F-4D97-AF65-F5344CB8AC3E}">
        <p14:creationId xmlns:p14="http://schemas.microsoft.com/office/powerpoint/2010/main" val="3926642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8/15/2022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8/15/2022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8/15/2022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8/15/2022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8/15/2022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8/15/2022</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8/15/2022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8/15/2022</a:t>
            </a:fld>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8/15/2022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8/15/2022</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8/15/2022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8/15/2022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8/15/2022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8/15/2022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8/15/2022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8/15/2022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8/15/2022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8/15/2022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8/15/2022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8/15/2022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8/15/2022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t>8/15/2022</a:t>
            </a:fld>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a:t>
            </a:fld>
            <a:endParaRPr lang="en-US"/>
          </a:p>
        </p:txBody>
      </p:sp>
    </p:spTree>
    <p:extLst>
      <p:ext uri="{BB962C8B-B14F-4D97-AF65-F5344CB8AC3E}">
        <p14:creationId xmlns:p14="http://schemas.microsoft.com/office/powerpoint/2010/main" val="3983702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8/15/2022</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D95C372-8E1F-4F77-BC57-8BA68511056D}" type="slidenum">
              <a:rPr kumimoji="0" lang="en-US" sz="600" b="0" i="0" u="none" strike="noStrike" kern="1200" cap="none" spc="0" normalizeH="0" baseline="0" noProof="0" smtClean="0">
                <a:ln>
                  <a:noFill/>
                </a:ln>
                <a:solidFill>
                  <a:schemeClr val="tx1"/>
                </a:solidFill>
                <a:effectLst/>
                <a:uLnTx/>
                <a:uFillTx/>
                <a:latin typeface="Calibri" panose="020F0502020204030204" pitchFamily="34" charset="0"/>
                <a:ea typeface="+mn-ea"/>
                <a:cs typeface="Calibri" panose="020F050202020403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6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309826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209800"/>
            <a:ext cx="38100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209800"/>
            <a:ext cx="3810000" cy="3886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fld id="{71947443-8382-416B-8D9C-3AB9F43D6504}" type="slidenum">
              <a:rPr lang="en-US" altLang="en-US"/>
              <a:pPr/>
              <a:t>‹#›</a:t>
            </a:fld>
            <a:endParaRPr lang="en-US" altLang="en-US"/>
          </a:p>
        </p:txBody>
      </p:sp>
    </p:spTree>
    <p:extLst>
      <p:ext uri="{BB962C8B-B14F-4D97-AF65-F5344CB8AC3E}">
        <p14:creationId xmlns:p14="http://schemas.microsoft.com/office/powerpoint/2010/main" val="31636539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7260" name="think-cell Slide" r:id="rId4" imgW="353" imgH="353" progId="TCLayout.ActiveDocument.1">
                  <p:embed/>
                </p:oleObj>
              </mc:Choice>
              <mc:Fallback>
                <p:oleObj name="think-cell Slide" r:id="rId4" imgW="353" imgH="353" progId="TCLayout.ActiveDocument.1">
                  <p:embed/>
                  <p:pic>
                    <p:nvPicPr>
                      <p:cNvPr id="0" name=""/>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1977961038"/>
      </p:ext>
    </p:extLst>
  </p:cSld>
  <p:clrMapOvr>
    <a:masterClrMapping/>
  </p:clrMapOvr>
  <p:extLst>
    <p:ext uri="{DCECCB84-F9BA-43D5-87BE-67443E8EF086}">
      <p15:sldGuideLst xmlns:p15="http://schemas.microsoft.com/office/powerpoint/2012/main">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8/15/2022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8/15/2022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8/15/2022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478"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p:ext uri="{DCECCB84-F9BA-43D5-87BE-67443E8EF086}">
      <p15:sldGuideLst xmlns:p15="http://schemas.microsoft.com/office/powerpoint/2012/main">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p:ext uri="{DCECCB84-F9BA-43D5-87BE-67443E8EF086}">
      <p15:sldGuideLst xmlns:p15="http://schemas.microsoft.com/office/powerpoint/2012/main">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40C00456-721A-A94C-800A-D5E7EE91C160}" type="datetime1">
              <a:rPr lang="en-US" smtClean="0"/>
              <a:pPr/>
              <a:t>8/15/2022</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24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35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chemeClr val="bg1"/>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4" y="4230451"/>
            <a:ext cx="3396734" cy="1731328"/>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68580" tIns="102870" rIns="137160" bIns="102870" rtlCol="0" anchor="ctr">
            <a:spAutoFit/>
          </a:bodyPr>
          <a:lstStyle/>
          <a:p>
            <a:pPr marL="44053">
              <a:spcAft>
                <a:spcPts val="450"/>
              </a:spcAft>
            </a:pPr>
            <a:r>
              <a:rPr lang="en-US" sz="750" dirty="0">
                <a:solidFill>
                  <a:prstClr val="black"/>
                </a:solidFill>
              </a:rPr>
              <a:t>To change this cover photo: </a:t>
            </a:r>
          </a:p>
          <a:p>
            <a:pPr marL="128588" indent="-84535">
              <a:spcAft>
                <a:spcPts val="450"/>
              </a:spcAft>
              <a:buFont typeface="Arial"/>
              <a:buChar char="•"/>
            </a:pPr>
            <a:r>
              <a:rPr lang="en-US" sz="750" dirty="0">
                <a:solidFill>
                  <a:prstClr val="black"/>
                </a:solidFill>
              </a:rPr>
              <a:t>Click on View &gt; Slide Master.</a:t>
            </a:r>
          </a:p>
          <a:p>
            <a:pPr marL="128588" indent="-84535">
              <a:spcAft>
                <a:spcPts val="450"/>
              </a:spcAft>
              <a:buFont typeface="Arial"/>
              <a:buChar char="•"/>
            </a:pPr>
            <a:r>
              <a:rPr lang="en-US" sz="750" dirty="0">
                <a:solidFill>
                  <a:prstClr val="black"/>
                </a:solidFill>
              </a:rPr>
              <a:t>Right click on this photo &gt; Change Picture… &gt; Choose a Picture &gt; Insert.</a:t>
            </a:r>
          </a:p>
          <a:p>
            <a:pPr marL="128588" indent="-84535">
              <a:spcAft>
                <a:spcPts val="450"/>
              </a:spcAft>
              <a:buFont typeface="Arial"/>
              <a:buChar char="•"/>
            </a:pPr>
            <a:r>
              <a:rPr lang="en-US" sz="750" dirty="0">
                <a:solidFill>
                  <a:prstClr val="black"/>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28588" indent="-84535">
              <a:spcAft>
                <a:spcPts val="450"/>
              </a:spcAft>
              <a:buFont typeface="Arial"/>
              <a:buChar char="•"/>
            </a:pPr>
            <a:r>
              <a:rPr lang="en-US" sz="750" dirty="0">
                <a:solidFill>
                  <a:prstClr val="black"/>
                </a:solidFill>
              </a:rPr>
              <a:t>Add photo credit to the text box at top right of page.</a:t>
            </a:r>
          </a:p>
          <a:p>
            <a:pPr marL="128588" indent="-84535">
              <a:spcAft>
                <a:spcPts val="450"/>
              </a:spcAft>
              <a:buFont typeface="Arial"/>
              <a:buChar char="•"/>
            </a:pPr>
            <a:r>
              <a:rPr lang="en-US" sz="750" dirty="0">
                <a:solidFill>
                  <a:prstClr val="black"/>
                </a:solidFill>
              </a:rPr>
              <a:t>Delete this instruction text box.</a:t>
            </a:r>
          </a:p>
        </p:txBody>
      </p:sp>
    </p:spTree>
    <p:extLst>
      <p:ext uri="{BB962C8B-B14F-4D97-AF65-F5344CB8AC3E}">
        <p14:creationId xmlns:p14="http://schemas.microsoft.com/office/powerpoint/2010/main" val="1885652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8/15/2022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EB2C8F94-9D67-854F-8417-3B884156945E}" type="datetime1">
              <a:rPr lang="en-US" smtClean="0"/>
              <a:pPr/>
              <a:t>8/15/2022</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24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35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3191990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3"/>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pic>
        <p:nvPicPr>
          <p:cNvPr id="11" name="Picture 2" descr="https://lh4.googleusercontent.com/EYIocQE3_LmP_isqnQpZ0AGbNTCCQynNGG9PyCf0IGsbLOhic6gT0SWMiyL4y7nacmhR6fsYbbHEC7ZP7c_d3JkHn3kFGchRNozZ8WJla4KxmAFtqjCdePCWSxxy0XeOI9Ty2uV1pPWRc6HnpQ"/>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01060" y="4882861"/>
            <a:ext cx="1604341" cy="172935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s://lh3.googleusercontent.com/vwIUzCA7DYf1d4KOMzYvyFu1RFgC7nbV_xQaE7v0b0ifwm3GPEXaChW2BJFAk6ejdZJk0bN01awerF0e2jTm7cOkwpQDfk3dWxUnb0brNtAgplz1fK1JnIWtcGgSZqn-tSlZQNwsjOmvbQipT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691532" y="5984821"/>
            <a:ext cx="3147669" cy="492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890976"/>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8/15/2022</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62782394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pPr/>
              <a:t>8/15/2022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8024589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8/15/2022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3605207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193355D5-F1DA-0F48-9E7E-0A3FEBF9FF84}" type="datetime1">
              <a:rPr lang="en-US" smtClean="0"/>
              <a:pPr/>
              <a:t>8/15/2022</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54077553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60FEB5C5-97E6-6B45-BBE4-F2449473BB96}" type="datetime1">
              <a:rPr lang="en-US" smtClean="0"/>
              <a:pPr/>
              <a:t>8/15/2022</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2"/>
            <a:ext cx="3657600" cy="4114799"/>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024744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8/15/2022</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82115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8/15/2022</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974037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pPr/>
              <a:t>8/15/2022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654640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8/15/2022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8/15/2022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482888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193355D5-F1DA-0F48-9E7E-0A3FEBF9FF84}" type="datetime1">
              <a:rPr lang="en-US" smtClean="0"/>
              <a:pPr/>
              <a:t>8/15/2022</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2644518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60FEB5C5-97E6-6B45-BBE4-F2449473BB96}" type="datetime1">
              <a:rPr lang="en-US" smtClean="0"/>
              <a:pPr/>
              <a:t>8/15/2022</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2"/>
            <a:ext cx="3657600" cy="4114799"/>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7785624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8/15/2022</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419412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9"/>
            <a:ext cx="8839200" cy="6578603"/>
          </a:xfrm>
          <a:prstGeom prst="rect">
            <a:avLst/>
          </a:prstGeom>
        </p:spPr>
      </p:pic>
      <p:sp>
        <p:nvSpPr>
          <p:cNvPr id="5"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3F4168E2-91C5-9646-9F53-5B4E70AF759D}" type="datetime1">
              <a:rPr lang="en-US" smtClean="0"/>
              <a:pPr/>
              <a:t>8/15/2022</a:t>
            </a:fld>
            <a:endParaRPr lang="en-US"/>
          </a:p>
        </p:txBody>
      </p:sp>
      <p:sp>
        <p:nvSpPr>
          <p:cNvPr id="8"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35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782593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EB2C8F94-9D67-854F-8417-3B884156945E}" type="datetime1">
              <a:rPr lang="en-US" smtClean="0"/>
              <a:pPr/>
              <a:t>8/15/2022</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24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350">
                <a:solidFill>
                  <a:srgbClr val="FFFFFF"/>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669740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3"/>
            <a:ext cx="5486400" cy="461665"/>
          </a:xfrm>
        </p:spPr>
        <p:txBody>
          <a:bodyPr wrap="square" anchor="t" anchorCtr="0">
            <a:spAutoFit/>
          </a:bodyPr>
          <a:lstStyle>
            <a:lvl1pPr>
              <a:defRPr sz="24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pPr/>
              <a:t>8/15/2022</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540273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8/15/2022</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94359887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pPr/>
              <a:t>8/15/2022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06989670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8/15/2022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38880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8/15/2022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BCCE5460-4FB7-5647-9AB1-CEF5116A5DCA}" type="datetime1">
              <a:rPr lang="en-US" smtClean="0"/>
              <a:pPr/>
              <a:t>8/15/2022</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0060385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7D8A49A0-1A63-6943-82D6-C193E6102C72}" type="datetime1">
              <a:rPr lang="en-US" smtClean="0"/>
              <a:pPr/>
              <a:t>8/15/2022</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878392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8/15/2022</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187245"/>
            <a:ext cx="3885896" cy="738664"/>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06226923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414FB1AD-D69E-B741-965A-0BAE826C2FA6}" type="datetime1">
              <a:rPr lang="en-US" smtClean="0"/>
              <a:pPr/>
              <a:t>8/15/2022</a:t>
            </a:fld>
            <a:endParaRPr lang="en-US"/>
          </a:p>
        </p:txBody>
      </p:sp>
      <p:sp>
        <p:nvSpPr>
          <p:cNvPr id="9"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0107188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6C6463"/>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pPr/>
              <a:t>8/15/2022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8921308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pPr/>
              <a:t>8/15/2022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9" y="1600200"/>
            <a:ext cx="2514904" cy="45720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sz="1200">
                <a:solidFill>
                  <a:srgbClr val="FFFFFF"/>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5995366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198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FFFFFF"/>
                </a:solidFill>
                <a:latin typeface="Gill Sans MT"/>
                <a:cs typeface="Gill Sans MT"/>
              </a:defRPr>
            </a:lvl1pPr>
          </a:lstStyle>
          <a:p>
            <a:fld id="{BCCE5460-4FB7-5647-9AB1-CEF5116A5DCA}" type="datetime1">
              <a:rPr lang="en-US" smtClean="0"/>
              <a:pPr/>
              <a:t>8/15/2022</a:t>
            </a:fld>
            <a:endParaRPr lang="en-US"/>
          </a:p>
        </p:txBody>
      </p:sp>
      <p:sp>
        <p:nvSpPr>
          <p:cNvPr id="10" name="Footer Placeholder 4"/>
          <p:cNvSpPr>
            <a:spLocks noGrp="1"/>
          </p:cNvSpPr>
          <p:nvPr>
            <p:ph type="ftr" sz="quarter" idx="3"/>
          </p:nvPr>
        </p:nvSpPr>
        <p:spPr>
          <a:xfrm>
            <a:off x="3124200" y="6532475"/>
            <a:ext cx="2895600" cy="161583"/>
          </a:xfrm>
          <a:prstGeom prst="rect">
            <a:avLst/>
          </a:prstGeom>
        </p:spPr>
        <p:txBody>
          <a:bodyPr vert="horz" lIns="91440" tIns="45720" rIns="91440" bIns="45720" rtlCol="0" anchor="ctr">
            <a:spAutoFit/>
          </a:bodyPr>
          <a:lstStyle>
            <a:lvl1pPr algn="ctr">
              <a:defRPr sz="45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956102"/>
            <a:ext cx="7772400" cy="415498"/>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22323459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rgbClr val="6C6463"/>
                </a:solidFill>
                <a:latin typeface="Gill Sans MT"/>
                <a:cs typeface="Gill Sans MT"/>
              </a:defRPr>
            </a:lvl1pPr>
          </a:lstStyle>
          <a:p>
            <a:fld id="{7D8A49A0-1A63-6943-82D6-C193E6102C72}" type="datetime1">
              <a:rPr lang="en-US" smtClean="0"/>
              <a:pPr/>
              <a:t>8/15/2022</a:t>
            </a:fld>
            <a:endParaRPr lang="en-US"/>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1500">
                <a:solidFill>
                  <a:srgbClr val="6C6463"/>
                </a:solidFill>
              </a:defRPr>
            </a:lvl1pPr>
            <a:lvl2pPr>
              <a:defRPr sz="1350">
                <a:solidFill>
                  <a:srgbClr val="6C6463"/>
                </a:solidFill>
              </a:defRPr>
            </a:lvl2pPr>
            <a:lvl3pPr>
              <a:defRPr sz="1200">
                <a:solidFill>
                  <a:srgbClr val="6C6463"/>
                </a:solidFill>
              </a:defRPr>
            </a:lvl3pPr>
            <a:lvl4pPr>
              <a:defRPr sz="105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1" y="1059429"/>
            <a:ext cx="3657296" cy="738664"/>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1575805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342900" rtl="0" eaLnBrk="1" fontAlgn="auto" latinLnBrk="0" hangingPunct="1">
              <a:lnSpc>
                <a:spcPct val="100000"/>
              </a:lnSpc>
              <a:spcBef>
                <a:spcPct val="20000"/>
              </a:spcBef>
              <a:spcAft>
                <a:spcPts val="0"/>
              </a:spcAft>
              <a:buClrTx/>
              <a:buSzTx/>
              <a:buFont typeface="Arial"/>
              <a:buNone/>
              <a:tabLst/>
              <a:defRPr sz="9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32475"/>
            <a:ext cx="2133600" cy="161583"/>
          </a:xfrm>
          <a:prstGeom prst="rect">
            <a:avLst/>
          </a:prstGeom>
        </p:spPr>
        <p:txBody>
          <a:bodyPr vert="horz" lIns="91440" tIns="45720" rIns="91440" bIns="45720" rtlCol="0" anchor="ctr">
            <a:spAutoFit/>
          </a:bodyPr>
          <a:lstStyle>
            <a:lvl1pPr algn="l">
              <a:defRPr sz="450" b="0" i="0">
                <a:solidFill>
                  <a:schemeClr val="bg1"/>
                </a:solidFill>
                <a:latin typeface="Gill Sans MT"/>
                <a:cs typeface="Gill Sans MT"/>
              </a:defRPr>
            </a:lvl1pPr>
          </a:lstStyle>
          <a:p>
            <a:fld id="{60FEB5C5-97E6-6B45-BBE4-F2449473BB96}" type="datetime1">
              <a:rPr lang="en-US" smtClean="0">
                <a:solidFill>
                  <a:srgbClr val="FFFFFF"/>
                </a:solidFill>
              </a:rPr>
              <a:pPr/>
              <a:t>8/15/2022</a:t>
            </a:fld>
            <a:endParaRPr lang="en-US">
              <a:solidFill>
                <a:srgbClr val="FFFFFF"/>
              </a:solidFill>
            </a:endParaRPr>
          </a:p>
        </p:txBody>
      </p:sp>
      <p:sp>
        <p:nvSpPr>
          <p:cNvPr id="11" name="Slide Number Placeholder 5"/>
          <p:cNvSpPr>
            <a:spLocks noGrp="1"/>
          </p:cNvSpPr>
          <p:nvPr>
            <p:ph type="sldNum" sz="quarter" idx="4"/>
          </p:nvPr>
        </p:nvSpPr>
        <p:spPr>
          <a:xfrm>
            <a:off x="6858000" y="6532475"/>
            <a:ext cx="2133600" cy="161583"/>
          </a:xfrm>
          <a:prstGeom prst="rect">
            <a:avLst/>
          </a:prstGeom>
        </p:spPr>
        <p:txBody>
          <a:bodyPr vert="horz" lIns="91440" tIns="45720" rIns="91440" bIns="45720" rtlCol="0" anchor="ctr">
            <a:spAutoFit/>
          </a:bodyPr>
          <a:lstStyle>
            <a:lvl1pPr algn="r">
              <a:defRPr sz="45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43208"/>
            <a:ext cx="2743200" cy="161583"/>
          </a:xfrm>
        </p:spPr>
        <p:txBody>
          <a:bodyPr>
            <a:spAutoFit/>
          </a:bodyPr>
          <a:lstStyle>
            <a:lvl1pPr marL="0" indent="0" algn="r">
              <a:buNone/>
              <a:defRPr sz="450" baseline="0">
                <a:solidFill>
                  <a:srgbClr val="FFFFFF"/>
                </a:solidFill>
              </a:defRPr>
            </a:lvl1pPr>
            <a:lvl2pPr marL="172640" indent="0">
              <a:buNone/>
              <a:defRPr sz="1350">
                <a:solidFill>
                  <a:schemeClr val="bg1"/>
                </a:solidFill>
              </a:defRPr>
            </a:lvl2pPr>
            <a:lvl3pPr marL="345281" indent="0">
              <a:buNone/>
              <a:defRPr sz="1200">
                <a:solidFill>
                  <a:schemeClr val="bg1"/>
                </a:solidFill>
              </a:defRPr>
            </a:lvl3pPr>
            <a:lvl4pPr marL="513159" indent="0">
              <a:buNone/>
              <a:defRPr sz="1050">
                <a:solidFill>
                  <a:schemeClr val="bg1"/>
                </a:solidFill>
              </a:defRPr>
            </a:lvl4pPr>
            <a:lvl5pPr marL="769144" indent="0">
              <a:buNone/>
              <a:defRPr sz="9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3079523"/>
            <a:ext cx="3885896" cy="738664"/>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7155051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pPr/>
              <a:t>8/15/2022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pPr/>
              <a:t>‹#›</a:t>
            </a:fld>
            <a:endParaRPr lang="en-US"/>
          </a:p>
        </p:txBody>
      </p:sp>
    </p:spTree>
    <p:extLst>
      <p:ext uri="{BB962C8B-B14F-4D97-AF65-F5344CB8AC3E}">
        <p14:creationId xmlns:p14="http://schemas.microsoft.com/office/powerpoint/2010/main" val="244884469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theme" Target="../theme/theme2.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tags" Target="../tags/tag9.xml"/><Relationship Id="rId18" Type="http://schemas.openxmlformats.org/officeDocument/2006/relationships/tags" Target="../tags/tag14.xml"/><Relationship Id="rId3" Type="http://schemas.openxmlformats.org/officeDocument/2006/relationships/slideLayout" Target="../slideLayouts/slideLayout68.xml"/><Relationship Id="rId21" Type="http://schemas.openxmlformats.org/officeDocument/2006/relationships/tags" Target="../tags/tag17.xml"/><Relationship Id="rId7" Type="http://schemas.openxmlformats.org/officeDocument/2006/relationships/tags" Target="../tags/tag3.xml"/><Relationship Id="rId12" Type="http://schemas.openxmlformats.org/officeDocument/2006/relationships/tags" Target="../tags/tag8.xml"/><Relationship Id="rId17" Type="http://schemas.openxmlformats.org/officeDocument/2006/relationships/tags" Target="../tags/tag13.xml"/><Relationship Id="rId2" Type="http://schemas.openxmlformats.org/officeDocument/2006/relationships/slideLayout" Target="../slideLayouts/slideLayout67.xml"/><Relationship Id="rId16" Type="http://schemas.openxmlformats.org/officeDocument/2006/relationships/tags" Target="../tags/tag12.xml"/><Relationship Id="rId20" Type="http://schemas.openxmlformats.org/officeDocument/2006/relationships/tags" Target="../tags/tag16.xml"/><Relationship Id="rId1" Type="http://schemas.openxmlformats.org/officeDocument/2006/relationships/slideLayout" Target="../slideLayouts/slideLayout66.xml"/><Relationship Id="rId6" Type="http://schemas.openxmlformats.org/officeDocument/2006/relationships/tags" Target="../tags/tag2.xml"/><Relationship Id="rId11" Type="http://schemas.openxmlformats.org/officeDocument/2006/relationships/tags" Target="../tags/tag7.xml"/><Relationship Id="rId24" Type="http://schemas.openxmlformats.org/officeDocument/2006/relationships/image" Target="../media/image7.emf"/><Relationship Id="rId5" Type="http://schemas.openxmlformats.org/officeDocument/2006/relationships/vmlDrawing" Target="../drawings/vmlDrawing2.vml"/><Relationship Id="rId15" Type="http://schemas.openxmlformats.org/officeDocument/2006/relationships/tags" Target="../tags/tag11.xml"/><Relationship Id="rId23" Type="http://schemas.openxmlformats.org/officeDocument/2006/relationships/oleObject" Target="../embeddings/oleObject2.bin"/><Relationship Id="rId10" Type="http://schemas.openxmlformats.org/officeDocument/2006/relationships/tags" Target="../tags/tag6.xml"/><Relationship Id="rId19" Type="http://schemas.openxmlformats.org/officeDocument/2006/relationships/tags" Target="../tags/tag15.xml"/><Relationship Id="rId4" Type="http://schemas.openxmlformats.org/officeDocument/2006/relationships/theme" Target="../theme/theme3.xml"/><Relationship Id="rId9" Type="http://schemas.openxmlformats.org/officeDocument/2006/relationships/tags" Target="../tags/tag5.xml"/><Relationship Id="rId14" Type="http://schemas.openxmlformats.org/officeDocument/2006/relationships/tags" Target="../tags/tag10.xml"/><Relationship Id="rId22" Type="http://schemas.openxmlformats.org/officeDocument/2006/relationships/tags" Target="../tags/tag18.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slideLayout" Target="../slideLayouts/slideLayout94.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33" Type="http://schemas.openxmlformats.org/officeDocument/2006/relationships/theme" Target="../theme/theme4.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29" Type="http://schemas.openxmlformats.org/officeDocument/2006/relationships/slideLayout" Target="../slideLayouts/slideLayout97.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32" Type="http://schemas.openxmlformats.org/officeDocument/2006/relationships/slideLayout" Target="../slideLayouts/slideLayout100.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slideLayout" Target="../slideLayouts/slideLayout96.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31" Type="http://schemas.openxmlformats.org/officeDocument/2006/relationships/slideLayout" Target="../slideLayouts/slideLayout99.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slideLayout" Target="../slideLayouts/slideLayout95.xml"/><Relationship Id="rId30" Type="http://schemas.openxmlformats.org/officeDocument/2006/relationships/slideLayout" Target="../slideLayouts/slideLayout98.xml"/><Relationship Id="rId8"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8/15/2022</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807" r:id="rId32"/>
    <p:sldLayoutId id="2147483839" r:id="rId33"/>
    <p:sldLayoutId id="2147483875" r:id="rId34"/>
    <p:sldLayoutId id="2147483876" r:id="rId35"/>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8/15/2022</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454"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41620"/>
            <a:ext cx="2133600" cy="161583"/>
          </a:xfrm>
          <a:prstGeom prst="rect">
            <a:avLst/>
          </a:prstGeom>
        </p:spPr>
        <p:txBody>
          <a:bodyPr vert="horz" lIns="91440" tIns="45720" rIns="91440" bIns="45720" rtlCol="0" anchor="ctr">
            <a:spAutoFit/>
          </a:bodyPr>
          <a:lstStyle>
            <a:lvl1pPr algn="l">
              <a:defRPr sz="450" b="0" i="0">
                <a:solidFill>
                  <a:srgbClr val="635C5B"/>
                </a:solidFill>
                <a:latin typeface="Gill Sans MT"/>
                <a:cs typeface="Gill Sans MT"/>
              </a:defRPr>
            </a:lvl1pPr>
          </a:lstStyle>
          <a:p>
            <a:fld id="{7C017F59-29DA-6F48-B92A-5AD511CC2D63}" type="datetime1">
              <a:rPr lang="en-US" smtClean="0"/>
              <a:pPr/>
              <a:t>8/15/2022</a:t>
            </a:fld>
            <a:endParaRPr lang="en-US"/>
          </a:p>
        </p:txBody>
      </p:sp>
      <p:sp>
        <p:nvSpPr>
          <p:cNvPr id="5" name="Footer Placeholder 4"/>
          <p:cNvSpPr>
            <a:spLocks noGrp="1"/>
          </p:cNvSpPr>
          <p:nvPr>
            <p:ph type="ftr" sz="quarter" idx="3"/>
          </p:nvPr>
        </p:nvSpPr>
        <p:spPr>
          <a:xfrm>
            <a:off x="3124200" y="6541620"/>
            <a:ext cx="2895600" cy="161583"/>
          </a:xfrm>
          <a:prstGeom prst="rect">
            <a:avLst/>
          </a:prstGeom>
        </p:spPr>
        <p:txBody>
          <a:bodyPr vert="horz" lIns="91440" tIns="45720" rIns="91440" bIns="45720" rtlCol="0" anchor="ctr">
            <a:spAutoFit/>
          </a:bodyPr>
          <a:lstStyle>
            <a:lvl1pPr algn="ctr">
              <a:defRPr sz="45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41620"/>
            <a:ext cx="2133600" cy="161583"/>
          </a:xfrm>
          <a:prstGeom prst="rect">
            <a:avLst/>
          </a:prstGeom>
        </p:spPr>
        <p:txBody>
          <a:bodyPr vert="horz" lIns="91440" tIns="45720" rIns="91440" bIns="45720" rtlCol="0" anchor="ctr">
            <a:spAutoFit/>
          </a:bodyPr>
          <a:lstStyle>
            <a:lvl1pPr algn="r">
              <a:defRPr sz="45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FFFFFF"/>
              </a:solidFill>
              <a:cs typeface="Gill Sans MT"/>
            </a:endParaRPr>
          </a:p>
        </p:txBody>
      </p:sp>
    </p:spTree>
    <p:extLst>
      <p:ext uri="{BB962C8B-B14F-4D97-AF65-F5344CB8AC3E}">
        <p14:creationId xmlns:p14="http://schemas.microsoft.com/office/powerpoint/2010/main" val="1176453824"/>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 id="2147483858" r:id="rId18"/>
    <p:sldLayoutId id="2147483859" r:id="rId19"/>
    <p:sldLayoutId id="2147483860" r:id="rId20"/>
    <p:sldLayoutId id="2147483861" r:id="rId21"/>
    <p:sldLayoutId id="2147483862" r:id="rId22"/>
    <p:sldLayoutId id="2147483863" r:id="rId23"/>
    <p:sldLayoutId id="2147483864" r:id="rId24"/>
    <p:sldLayoutId id="2147483865" r:id="rId25"/>
    <p:sldLayoutId id="2147483866" r:id="rId26"/>
    <p:sldLayoutId id="2147483867" r:id="rId27"/>
    <p:sldLayoutId id="2147483868" r:id="rId28"/>
    <p:sldLayoutId id="2147483869" r:id="rId29"/>
    <p:sldLayoutId id="2147483870" r:id="rId30"/>
    <p:sldLayoutId id="2147483871" r:id="rId31"/>
    <p:sldLayoutId id="2147483873" r:id="rId32"/>
  </p:sldLayoutIdLst>
  <p:hf hdr="0"/>
  <p:txStyles>
    <p:titleStyle>
      <a:lvl1pPr algn="l" defTabSz="342900" rtl="0" eaLnBrk="1" latinLnBrk="0" hangingPunct="1">
        <a:spcBef>
          <a:spcPct val="0"/>
        </a:spcBef>
        <a:buNone/>
        <a:defRPr sz="2100" b="0" i="0" kern="1200">
          <a:solidFill>
            <a:srgbClr val="BA0C2F"/>
          </a:solidFill>
          <a:latin typeface="Gill Sans MT"/>
          <a:ea typeface="+mj-ea"/>
          <a:cs typeface="Gill Sans MT"/>
        </a:defRPr>
      </a:lvl1pPr>
    </p:titleStyle>
    <p:bodyStyle>
      <a:lvl1pPr marL="172641" indent="-172641" algn="l" defTabSz="342900" rtl="0" eaLnBrk="1" latinLnBrk="0" hangingPunct="1">
        <a:spcBef>
          <a:spcPts val="0"/>
        </a:spcBef>
        <a:spcAft>
          <a:spcPts val="900"/>
        </a:spcAft>
        <a:buFont typeface="Arial"/>
        <a:buChar char="•"/>
        <a:defRPr sz="1500" b="0" i="0" kern="1200">
          <a:solidFill>
            <a:srgbClr val="635C5B"/>
          </a:solidFill>
          <a:latin typeface="Gill Sans MT"/>
          <a:ea typeface="+mn-ea"/>
          <a:cs typeface="Gill Sans MT"/>
        </a:defRPr>
      </a:lvl1pPr>
      <a:lvl2pPr marL="513160" indent="-172641" algn="l" defTabSz="342900" rtl="0" eaLnBrk="1" latinLnBrk="0" hangingPunct="1">
        <a:spcBef>
          <a:spcPts val="0"/>
        </a:spcBef>
        <a:spcAft>
          <a:spcPts val="900"/>
        </a:spcAft>
        <a:buFont typeface="Arial"/>
        <a:buChar char="–"/>
        <a:defRPr sz="1500" b="0" i="0" kern="1200">
          <a:solidFill>
            <a:srgbClr val="635C5B"/>
          </a:solidFill>
          <a:latin typeface="Gill Sans MT"/>
          <a:ea typeface="+mn-ea"/>
          <a:cs typeface="Gill Sans MT"/>
        </a:defRPr>
      </a:lvl2pPr>
      <a:lvl3pPr marL="685800" indent="-172641" algn="l" defTabSz="342900" rtl="0" eaLnBrk="1" latinLnBrk="0" hangingPunct="1">
        <a:spcBef>
          <a:spcPct val="20000"/>
        </a:spcBef>
        <a:buFont typeface="Arial"/>
        <a:buChar char="•"/>
        <a:defRPr sz="1350" b="0" i="0" kern="1200">
          <a:solidFill>
            <a:srgbClr val="6C6463"/>
          </a:solidFill>
          <a:latin typeface="Gill Sans MT"/>
          <a:ea typeface="+mn-ea"/>
          <a:cs typeface="Gill Sans MT"/>
        </a:defRPr>
      </a:lvl3pPr>
      <a:lvl4pPr marL="859631" indent="-173831" algn="l" defTabSz="342900" rtl="0" eaLnBrk="1" latinLnBrk="0" hangingPunct="1">
        <a:spcBef>
          <a:spcPct val="20000"/>
        </a:spcBef>
        <a:buFont typeface="Arial"/>
        <a:buChar char="–"/>
        <a:defRPr sz="1200" b="0" i="0" kern="1200">
          <a:solidFill>
            <a:srgbClr val="6C6463"/>
          </a:solidFill>
          <a:latin typeface="Gill Sans MT"/>
          <a:ea typeface="+mn-ea"/>
          <a:cs typeface="Gill Sans MT"/>
        </a:defRPr>
      </a:lvl4pPr>
      <a:lvl5pPr marL="941785" indent="-172641" algn="l" defTabSz="342900" rtl="0" eaLnBrk="1" latinLnBrk="0" hangingPunct="1">
        <a:spcBef>
          <a:spcPct val="20000"/>
        </a:spcBef>
        <a:buFont typeface="Arial"/>
        <a:buChar char="»"/>
        <a:defRPr sz="1050" b="0" i="0" kern="1200">
          <a:solidFill>
            <a:srgbClr val="6C6463"/>
          </a:solidFill>
          <a:latin typeface="Gill Sans MT"/>
          <a:ea typeface="+mn-ea"/>
          <a:cs typeface="Gill Sans MT"/>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4.png"/><Relationship Id="rId4" Type="http://schemas.openxmlformats.org/officeDocument/2006/relationships/diagramLayout" Target="../diagrams/layout1.xml"/><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20.emf"/><Relationship Id="rId4" Type="http://schemas.openxmlformats.org/officeDocument/2006/relationships/oleObject" Target="../embeddings/oleObject4.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3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2.xml"/><Relationship Id="rId1" Type="http://schemas.openxmlformats.org/officeDocument/2006/relationships/slideLayout" Target="../slideLayouts/slideLayout32.xml"/><Relationship Id="rId4" Type="http://schemas.openxmlformats.org/officeDocument/2006/relationships/image" Target="../media/image27.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3" Type="http://schemas.openxmlformats.org/officeDocument/2006/relationships/tags" Target="../tags/tag34.xml"/><Relationship Id="rId18" Type="http://schemas.openxmlformats.org/officeDocument/2006/relationships/tags" Target="../tags/tag39.xml"/><Relationship Id="rId26" Type="http://schemas.openxmlformats.org/officeDocument/2006/relationships/tags" Target="../tags/tag47.xml"/><Relationship Id="rId3" Type="http://schemas.openxmlformats.org/officeDocument/2006/relationships/tags" Target="../tags/tag24.xml"/><Relationship Id="rId21" Type="http://schemas.openxmlformats.org/officeDocument/2006/relationships/tags" Target="../tags/tag42.xml"/><Relationship Id="rId34" Type="http://schemas.openxmlformats.org/officeDocument/2006/relationships/slideLayout" Target="../slideLayouts/slideLayout35.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tags" Target="../tags/tag46.xml"/><Relationship Id="rId33" Type="http://schemas.openxmlformats.org/officeDocument/2006/relationships/tags" Target="../tags/tag54.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tags" Target="../tags/tag41.xml"/><Relationship Id="rId29" Type="http://schemas.openxmlformats.org/officeDocument/2006/relationships/tags" Target="../tags/tag50.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tags" Target="../tags/tag45.xml"/><Relationship Id="rId32" Type="http://schemas.openxmlformats.org/officeDocument/2006/relationships/tags" Target="../tags/tag53.xml"/><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tags" Target="../tags/tag44.xml"/><Relationship Id="rId28" Type="http://schemas.openxmlformats.org/officeDocument/2006/relationships/tags" Target="../tags/tag49.xml"/><Relationship Id="rId10" Type="http://schemas.openxmlformats.org/officeDocument/2006/relationships/tags" Target="../tags/tag31.xml"/><Relationship Id="rId19" Type="http://schemas.openxmlformats.org/officeDocument/2006/relationships/tags" Target="../tags/tag40.xml"/><Relationship Id="rId31" Type="http://schemas.openxmlformats.org/officeDocument/2006/relationships/tags" Target="../tags/tag52.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tags" Target="../tags/tag43.xml"/><Relationship Id="rId27" Type="http://schemas.openxmlformats.org/officeDocument/2006/relationships/tags" Target="../tags/tag48.xml"/><Relationship Id="rId30" Type="http://schemas.openxmlformats.org/officeDocument/2006/relationships/tags" Target="../tags/tag51.xml"/><Relationship Id="rId35" Type="http://schemas.openxmlformats.org/officeDocument/2006/relationships/notesSlide" Target="../notesSlides/notesSlide46.xml"/><Relationship Id="rId8" Type="http://schemas.openxmlformats.org/officeDocument/2006/relationships/tags" Target="../tags/tag29.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7.xml"/><Relationship Id="rId1" Type="http://schemas.openxmlformats.org/officeDocument/2006/relationships/slideLayout" Target="../slideLayouts/slideLayout32.xml"/><Relationship Id="rId4" Type="http://schemas.openxmlformats.org/officeDocument/2006/relationships/image" Target="../media/image2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1.xml"/><Relationship Id="rId1" Type="http://schemas.openxmlformats.org/officeDocument/2006/relationships/slideLayout" Target="../slideLayouts/slideLayout32.xml"/><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32.xml"/><Relationship Id="rId4" Type="http://schemas.openxmlformats.org/officeDocument/2006/relationships/image" Target="../media/image33.png"/></Relationships>
</file>

<file path=ppt/slides/_rels/slide5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3.xml"/><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32.xml"/><Relationship Id="rId4" Type="http://schemas.openxmlformats.org/officeDocument/2006/relationships/image" Target="../media/image36.png"/></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5.xml"/><Relationship Id="rId1"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848600" cy="4524315"/>
          </a:xfrm>
        </p:spPr>
        <p:txBody>
          <a:bodyPr/>
          <a:lstStyle/>
          <a:p>
            <a:pPr algn="l" rtl="0"/>
            <a:r>
              <a:rPr lang="ru-Ru" b="0" i="0" u="none" baseline="0">
                <a:latin typeface="Calibri" panose="020F0502020204030204" pitchFamily="34" charset="0"/>
                <a:cs typeface="Calibri" panose="020F0502020204030204" pitchFamily="34" charset="0"/>
              </a:rPr>
              <a:t>1. Оценка национальной цепи поставок 2.0</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СЕМИНАР ПО ПЛАНИРОВАНИЮ ЦЕПИ </a:t>
            </a:r>
            <a:br>
              <a:rPr lang="en-US" b="0" i="0" u="none" baseline="0">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ПОСТАВОК</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 </a:t>
            </a:r>
            <a:r>
              <a:rPr lang="ru-Ru" b="0" i="1" u="none" baseline="0">
                <a:latin typeface="Calibri" panose="020F0502020204030204" pitchFamily="34" charset="0"/>
                <a:cs typeface="Calibri" panose="020F0502020204030204" pitchFamily="34" charset="0"/>
              </a:rPr>
              <a:t>День, месяц, год</a:t>
            </a:r>
            <a:br>
              <a:rPr lang="ru-Ru" i="1">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b="0" i="0" u="none" strike="noStrike" kern="1200" cap="none" spc="0" normalizeH="0" baseline="0" noProof="0">
              <a:ln>
                <a:noFill/>
              </a:ln>
              <a:solidFill>
                <a:srgbClr val="635C5B"/>
              </a:solidFill>
              <a:effectLst/>
              <a:uLnTx/>
              <a:uFillTx/>
              <a:latin typeface="Calibri" panose="020F0502020204030204" pitchFamily="34" charset="0"/>
              <a:ea typeface="+mn-ea"/>
              <a:cs typeface="Calibri" panose="020F0502020204030204" pitchFamily="34" charset="0"/>
            </a:endParaRPr>
          </a:p>
        </p:txBody>
      </p:sp>
      <p:sp>
        <p:nvSpPr>
          <p:cNvPr id="4" name="Footer Placeholder 3"/>
          <p:cNvSpPr>
            <a:spLocks noGrp="1"/>
          </p:cNvSpPr>
          <p:nvPr>
            <p:ph type="ftr" sz="quarter" idx="4294967295"/>
          </p:nvPr>
        </p:nvSpPr>
        <p:spPr>
          <a:xfrm>
            <a:off x="3124200" y="6537773"/>
            <a:ext cx="2895600" cy="169277"/>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500" b="0" i="0" u="none" strike="noStrike" kern="1200" cap="none" spc="0" normalizeH="0" baseline="0">
                <a:ln>
                  <a:noFill/>
                </a:ln>
                <a:solidFill>
                  <a:srgbClr val="635C5B"/>
                </a:solidFill>
                <a:effectLst/>
                <a:uLnTx/>
                <a:uFillTx/>
                <a:latin typeface="Calibri" panose="020F0502020204030204" pitchFamily="34" charset="0"/>
                <a:ea typeface="+mn-ea"/>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a:xfrm>
            <a:off x="6858000" y="6530079"/>
            <a:ext cx="2133600" cy="184666"/>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b="0" i="0" u="none" strike="noStrike" kern="1200" cap="none" spc="0" normalizeH="0" baseline="0">
                <a:ln>
                  <a:noFill/>
                </a:ln>
                <a:solidFill>
                  <a:srgbClr val="FFFFFF"/>
                </a:solidFill>
                <a:effectLst/>
                <a:uLnTx/>
                <a:uFillTx/>
                <a:latin typeface="Calibri" panose="020F0502020204030204" pitchFamily="34" charset="0"/>
                <a:ea typeface="+mn-ea"/>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ru-Ru" b="0" i="0" u="none" strike="noStrike" kern="1200" cap="none" spc="0" normalizeH="0" baseline="0" noProof="0">
              <a:ln>
                <a:noFill/>
              </a:ln>
              <a:solidFill>
                <a:srgbClr val="FFFFFF"/>
              </a:solidFill>
              <a:effectLst/>
              <a:uLnTx/>
              <a:uFillTx/>
              <a:latin typeface="Calibri" panose="020F0502020204030204" pitchFamily="34" charset="0"/>
              <a:ea typeface="+mn-ea"/>
              <a:cs typeface="Calibri" panose="020F0502020204030204" pitchFamily="34" charset="0"/>
            </a:endParaRPr>
          </a:p>
        </p:txBody>
      </p:sp>
      <p:sp>
        <p:nvSpPr>
          <p:cNvPr id="7" name="Oval Callout 6"/>
          <p:cNvSpPr/>
          <p:nvPr/>
        </p:nvSpPr>
        <p:spPr>
          <a:xfrm>
            <a:off x="5486400" y="3505200"/>
            <a:ext cx="2971800" cy="1828800"/>
          </a:xfrm>
          <a:prstGeom prst="wedgeEllipseCallout">
            <a:avLst>
              <a:gd name="adj1" fmla="val -103067"/>
              <a:gd name="adj2" fmla="val 77083"/>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600" b="0" i="0" u="none" baseline="0">
                <a:latin typeface="Calibri" panose="020F0502020204030204" pitchFamily="34" charset="0"/>
                <a:cs typeface="Calibri" panose="020F0502020204030204" pitchFamily="34" charset="0"/>
              </a:rPr>
              <a:t>Добавьте логотипы министерства здравоохранения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и других партнеров-участников на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слайд-образец. </a:t>
            </a:r>
          </a:p>
        </p:txBody>
      </p:sp>
    </p:spTree>
    <p:extLst>
      <p:ext uri="{BB962C8B-B14F-4D97-AF65-F5344CB8AC3E}">
        <p14:creationId xmlns:p14="http://schemas.microsoft.com/office/powerpoint/2010/main" val="325073235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2400" y="6520934"/>
            <a:ext cx="2133600" cy="184666"/>
          </a:xfrm>
        </p:spPr>
        <p:txBody>
          <a:bodyPr/>
          <a:lstStyle/>
          <a:p>
            <a:pPr>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b="0" i="0" u="none" strike="noStrike" kern="1200" cap="none" spc="0" normalizeH="0" baseline="0" noProof="0">
              <a:ln>
                <a:noFill/>
              </a:ln>
              <a:solidFill>
                <a:srgbClr val="635C5B"/>
              </a:solidFill>
              <a:effectLst/>
              <a:uLnTx/>
              <a:uFillTx/>
              <a:latin typeface="Calibri" panose="020F0502020204030204" pitchFamily="34" charset="0"/>
              <a:ea typeface="+mn-ea"/>
              <a:cs typeface="Calibri" panose="020F0502020204030204" pitchFamily="34" charset="0"/>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ru-Ru" sz="600" b="0" i="0" u="none" strike="noStrike" kern="1200" cap="none" spc="0" normalizeH="0" baseline="0" noProof="0">
              <a:ln>
                <a:noFill/>
              </a:ln>
              <a:solidFill>
                <a:srgbClr val="6C6463"/>
              </a:solidFill>
              <a:effectLst/>
              <a:uLnTx/>
              <a:uFillTx/>
              <a:latin typeface="Calibri" panose="020F0502020204030204" pitchFamily="34" charset="0"/>
              <a:cs typeface="Calibri" panose="020F0502020204030204" pitchFamily="34" charset="0"/>
            </a:endParaRPr>
          </a:p>
        </p:txBody>
      </p:sp>
      <p:sp>
        <p:nvSpPr>
          <p:cNvPr id="8" name="Title 7"/>
          <p:cNvSpPr>
            <a:spLocks noGrp="1"/>
          </p:cNvSpPr>
          <p:nvPr>
            <p:ph type="title"/>
          </p:nvPr>
        </p:nvSpPr>
        <p:spPr>
          <a:xfrm>
            <a:off x="685800" y="520207"/>
            <a:ext cx="6590186" cy="523220"/>
          </a:xfrm>
        </p:spPr>
        <p:txBody>
          <a:bodyPr/>
          <a:lstStyle/>
          <a:p>
            <a:pPr algn="l" rtl="0"/>
            <a:r>
              <a:rPr lang="ru-Ru" b="1" i="0" u="none" baseline="0">
                <a:solidFill>
                  <a:srgbClr val="C00000"/>
                </a:solidFill>
                <a:latin typeface="Calibri" panose="020F0502020204030204" pitchFamily="34" charset="0"/>
                <a:cs typeface="Calibri" panose="020F0502020204030204" pitchFamily="34" charset="0"/>
              </a:rPr>
              <a:t>NSCA 2.0 СОСТОИТ ИЗ 3 ЧАСТЕЙ</a:t>
            </a:r>
            <a:endParaRPr lang="ru-Ru" dirty="0">
              <a:solidFill>
                <a:srgbClr val="C00000"/>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012FFB2E-9DEB-4258-BC77-C635CF6631CD}"/>
              </a:ext>
            </a:extLst>
          </p:cNvPr>
          <p:cNvGrpSpPr/>
          <p:nvPr/>
        </p:nvGrpSpPr>
        <p:grpSpPr>
          <a:xfrm>
            <a:off x="697522" y="1363133"/>
            <a:ext cx="7836877" cy="4318000"/>
            <a:chOff x="697522" y="1363133"/>
            <a:chExt cx="7836877" cy="4318000"/>
          </a:xfrm>
        </p:grpSpPr>
        <p:graphicFrame>
          <p:nvGraphicFramePr>
            <p:cNvPr id="2" name="Diagram 1"/>
            <p:cNvGraphicFramePr/>
            <p:nvPr>
              <p:extLst>
                <p:ext uri="{D42A27DB-BD31-4B8C-83A1-F6EECF244321}">
                  <p14:modId xmlns:p14="http://schemas.microsoft.com/office/powerpoint/2010/main" val="3448268733"/>
                </p:ext>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6" name="Picture 4" descr="https://d30y9cdsu7xlg0.cloudfront.net/png/471109-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80712" y="1763247"/>
              <a:ext cx="823012" cy="8230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14400" y="4439838"/>
              <a:ext cx="725457" cy="74176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292218" y="3175408"/>
              <a:ext cx="688982" cy="7107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2000987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Box 5"/>
          <p:cNvSpPr txBox="1">
            <a:spLocks noChangeArrowheads="1"/>
          </p:cNvSpPr>
          <p:nvPr/>
        </p:nvSpPr>
        <p:spPr bwMode="auto">
          <a:xfrm>
            <a:off x="152400" y="304800"/>
            <a:ext cx="8839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ru-Ru" sz="2800" b="1" i="0" u="none" baseline="0">
                <a:solidFill>
                  <a:srgbClr val="000066"/>
                </a:solidFill>
                <a:latin typeface="Calibri" panose="020F0502020204030204" pitchFamily="34" charset="0"/>
                <a:cs typeface="Calibri" panose="020F0502020204030204" pitchFamily="34" charset="0"/>
              </a:rPr>
              <a:t>Страны, объем оценки NSCA и год</a:t>
            </a:r>
          </a:p>
        </p:txBody>
      </p:sp>
      <p:graphicFrame>
        <p:nvGraphicFramePr>
          <p:cNvPr id="7" name="Table 6"/>
          <p:cNvGraphicFramePr>
            <a:graphicFrameLocks noGrp="1"/>
          </p:cNvGraphicFramePr>
          <p:nvPr>
            <p:extLst>
              <p:ext uri="{D42A27DB-BD31-4B8C-83A1-F6EECF244321}">
                <p14:modId xmlns:p14="http://schemas.microsoft.com/office/powerpoint/2010/main" val="2981873130"/>
              </p:ext>
            </p:extLst>
          </p:nvPr>
        </p:nvGraphicFramePr>
        <p:xfrm>
          <a:off x="228601" y="1163638"/>
          <a:ext cx="8686800" cy="4585091"/>
        </p:xfrm>
        <a:graphic>
          <a:graphicData uri="http://schemas.openxmlformats.org/drawingml/2006/table">
            <a:tbl>
              <a:tblPr firstRow="1" bandRow="1">
                <a:tableStyleId>{5C22544A-7EE6-4342-B048-85BDC9FD1C3A}</a:tableStyleId>
              </a:tblPr>
              <a:tblGrid>
                <a:gridCol w="1272046">
                  <a:extLst>
                    <a:ext uri="{9D8B030D-6E8A-4147-A177-3AD203B41FA5}">
                      <a16:colId xmlns:a16="http://schemas.microsoft.com/office/drawing/2014/main" val="20000"/>
                    </a:ext>
                  </a:extLst>
                </a:gridCol>
                <a:gridCol w="1326569">
                  <a:extLst>
                    <a:ext uri="{9D8B030D-6E8A-4147-A177-3AD203B41FA5}">
                      <a16:colId xmlns:a16="http://schemas.microsoft.com/office/drawing/2014/main" val="20001"/>
                    </a:ext>
                  </a:extLst>
                </a:gridCol>
                <a:gridCol w="1039446">
                  <a:extLst>
                    <a:ext uri="{9D8B030D-6E8A-4147-A177-3AD203B41FA5}">
                      <a16:colId xmlns:a16="http://schemas.microsoft.com/office/drawing/2014/main" val="20002"/>
                    </a:ext>
                  </a:extLst>
                </a:gridCol>
                <a:gridCol w="2000738">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gridCol w="1219201">
                  <a:extLst>
                    <a:ext uri="{9D8B030D-6E8A-4147-A177-3AD203B41FA5}">
                      <a16:colId xmlns:a16="http://schemas.microsoft.com/office/drawing/2014/main" val="20005"/>
                    </a:ext>
                  </a:extLst>
                </a:gridCol>
              </a:tblGrid>
              <a:tr h="404372">
                <a:tc>
                  <a:txBody>
                    <a:bodyPr/>
                    <a:lstStyle/>
                    <a:p>
                      <a:pPr algn="ctr" rtl="0"/>
                      <a:r>
                        <a:rPr lang="ru-Ru" sz="1100" b="1" i="0" u="none" baseline="0">
                          <a:latin typeface="Calibri" panose="020F0502020204030204" pitchFamily="34" charset="0"/>
                          <a:cs typeface="Calibri" panose="020F0502020204030204" pitchFamily="34" charset="0"/>
                        </a:rPr>
                        <a:t>Страна</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Объем</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Год</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Страна</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Объем</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Год</a:t>
                      </a:r>
                    </a:p>
                  </a:txBody>
                  <a:tcPr marL="91451" marR="91451" marT="45723" marB="45723"/>
                </a:tc>
                <a:extLst>
                  <a:ext uri="{0D108BD9-81ED-4DB2-BD59-A6C34878D82A}">
                    <a16:rowId xmlns:a16="http://schemas.microsoft.com/office/drawing/2014/main" val="10000"/>
                  </a:ext>
                </a:extLst>
              </a:tr>
              <a:tr h="378451">
                <a:tc>
                  <a:txBody>
                    <a:bodyPr/>
                    <a:lstStyle/>
                    <a:p>
                      <a:pPr algn="l" rtl="0"/>
                      <a:r>
                        <a:rPr lang="ru-Ru" sz="1100" b="0" i="0" u="none" baseline="0">
                          <a:latin typeface="Calibri" panose="020F0502020204030204" pitchFamily="34" charset="0"/>
                          <a:cs typeface="Calibri" panose="020F0502020204030204" pitchFamily="34" charset="0"/>
                        </a:rPr>
                        <a:t>Ангола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2016</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Лесото</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Краткая</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2013</a:t>
                      </a:r>
                    </a:p>
                  </a:txBody>
                  <a:tcPr marL="91451" marR="91451" marT="45723" marB="45723"/>
                </a:tc>
                <a:extLst>
                  <a:ext uri="{0D108BD9-81ED-4DB2-BD59-A6C34878D82A}">
                    <a16:rowId xmlns:a16="http://schemas.microsoft.com/office/drawing/2014/main" val="10001"/>
                  </a:ext>
                </a:extLst>
              </a:tr>
              <a:tr h="320027">
                <a:tc>
                  <a:txBody>
                    <a:bodyPr/>
                    <a:lstStyle/>
                    <a:p>
                      <a:pPr algn="l" rtl="0"/>
                      <a:r>
                        <a:rPr lang="ru-Ru" sz="1100" b="0" i="0" u="none" baseline="0">
                          <a:latin typeface="Calibri" panose="020F0502020204030204" pitchFamily="34" charset="0"/>
                          <a:cs typeface="Calibri" panose="020F0502020204030204" pitchFamily="34" charset="0"/>
                        </a:rPr>
                        <a:t>Бенин</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2015</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Мозамбик</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extLst>
                  <a:ext uri="{0D108BD9-81ED-4DB2-BD59-A6C34878D82A}">
                    <a16:rowId xmlns:a16="http://schemas.microsoft.com/office/drawing/2014/main" val="10002"/>
                  </a:ext>
                </a:extLst>
              </a:tr>
              <a:tr h="320027">
                <a:tc>
                  <a:txBody>
                    <a:bodyPr/>
                    <a:lstStyle/>
                    <a:p>
                      <a:pPr algn="l" rtl="0"/>
                      <a:r>
                        <a:rPr lang="ru-Ru" sz="1100" b="0" i="0" u="none" baseline="0">
                          <a:latin typeface="Calibri" panose="020F0502020204030204" pitchFamily="34" charset="0"/>
                          <a:cs typeface="Calibri" panose="020F0502020204030204" pitchFamily="34" charset="0"/>
                        </a:rPr>
                        <a:t>Ботсвана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Пилотная 1.0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2012</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Намибия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Целевая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2013</a:t>
                      </a:r>
                    </a:p>
                  </a:txBody>
                  <a:tcPr marL="91451" marR="91451" marT="45723" marB="45723"/>
                </a:tc>
                <a:extLst>
                  <a:ext uri="{0D108BD9-81ED-4DB2-BD59-A6C34878D82A}">
                    <a16:rowId xmlns:a16="http://schemas.microsoft.com/office/drawing/2014/main" val="10003"/>
                  </a:ext>
                </a:extLst>
              </a:tr>
              <a:tr h="320027">
                <a:tc>
                  <a:txBody>
                    <a:bodyPr/>
                    <a:lstStyle/>
                    <a:p>
                      <a:pPr algn="l" rtl="0"/>
                      <a:r>
                        <a:rPr lang="ru-Ru" sz="1100" b="0" i="0" u="none" baseline="0">
                          <a:latin typeface="Calibri" panose="020F0502020204030204" pitchFamily="34" charset="0"/>
                          <a:cs typeface="Calibri" panose="020F0502020204030204" pitchFamily="34" charset="0"/>
                        </a:rPr>
                        <a:t>Мьянма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Нигерия </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a:t>
                      </a:r>
                      <a:endParaRPr lang="ru-Ru" sz="1100" dirty="0">
                        <a:latin typeface="Calibri" panose="020F0502020204030204" pitchFamily="34" charset="0"/>
                        <a:cs typeface="Calibri" panose="020F0502020204030204" pitchFamily="34" charset="0"/>
                      </a:endParaRP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extLst>
                  <a:ext uri="{0D108BD9-81ED-4DB2-BD59-A6C34878D82A}">
                    <a16:rowId xmlns:a16="http://schemas.microsoft.com/office/drawing/2014/main" val="10004"/>
                  </a:ext>
                </a:extLst>
              </a:tr>
              <a:tr h="320027">
                <a:tc>
                  <a:txBody>
                    <a:bodyPr/>
                    <a:lstStyle/>
                    <a:p>
                      <a:pPr algn="l" rtl="0"/>
                      <a:r>
                        <a:rPr lang="ru-Ru" sz="1100" b="0" i="0" u="none" baseline="0">
                          <a:latin typeface="Calibri" panose="020F0502020204030204" pitchFamily="34" charset="0"/>
                          <a:cs typeface="Calibri" panose="020F0502020204030204" pitchFamily="34" charset="0"/>
                        </a:rPr>
                        <a:t>Бурунди</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Панама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Целевая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2013</a:t>
                      </a:r>
                    </a:p>
                  </a:txBody>
                  <a:tcPr marL="91451" marR="91451" marT="45723" marB="45723"/>
                </a:tc>
                <a:extLst>
                  <a:ext uri="{0D108BD9-81ED-4DB2-BD59-A6C34878D82A}">
                    <a16:rowId xmlns:a16="http://schemas.microsoft.com/office/drawing/2014/main" val="10005"/>
                  </a:ext>
                </a:extLst>
              </a:tr>
              <a:tr h="320027">
                <a:tc>
                  <a:txBody>
                    <a:bodyPr/>
                    <a:lstStyle/>
                    <a:p>
                      <a:pPr algn="l" rtl="0"/>
                      <a:r>
                        <a:rPr lang="ru-Ru" sz="1100" b="0" i="0" u="none" baseline="0">
                          <a:latin typeface="Calibri" panose="020F0502020204030204" pitchFamily="34" charset="0"/>
                          <a:cs typeface="Calibri" panose="020F0502020204030204" pitchFamily="34" charset="0"/>
                        </a:rPr>
                        <a:t>Кот-д'Ивуар</a:t>
                      </a:r>
                      <a:endParaRPr lang="ru-Ru" sz="1100" dirty="0">
                        <a:latin typeface="Calibri" panose="020F0502020204030204" pitchFamily="34" charset="0"/>
                        <a:cs typeface="Calibri" panose="020F0502020204030204" pitchFamily="34" charset="0"/>
                      </a:endParaRP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Парагвай</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Пилотная 1.0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2012</a:t>
                      </a:r>
                    </a:p>
                  </a:txBody>
                  <a:tcPr marL="91451" marR="91451" marT="45723" marB="45723"/>
                </a:tc>
                <a:extLst>
                  <a:ext uri="{0D108BD9-81ED-4DB2-BD59-A6C34878D82A}">
                    <a16:rowId xmlns:a16="http://schemas.microsoft.com/office/drawing/2014/main" val="10006"/>
                  </a:ext>
                </a:extLst>
              </a:tr>
              <a:tr h="320027">
                <a:tc>
                  <a:txBody>
                    <a:bodyPr/>
                    <a:lstStyle/>
                    <a:p>
                      <a:pPr algn="l" rtl="0"/>
                      <a:r>
                        <a:rPr lang="ru-Ru" sz="1100" b="0" i="0" u="none" baseline="0">
                          <a:latin typeface="Calibri" panose="020F0502020204030204" pitchFamily="34" charset="0"/>
                          <a:cs typeface="Calibri" panose="020F0502020204030204" pitchFamily="34" charset="0"/>
                        </a:rPr>
                        <a:t>Демократическая Республика Конго</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Целевая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Руанда*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 1.0,  Пилотная 2.0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07.05.2013</a:t>
                      </a:r>
                    </a:p>
                  </a:txBody>
                  <a:tcPr marL="91451" marR="91451" marT="45723" marB="45723"/>
                </a:tc>
                <a:extLst>
                  <a:ext uri="{0D108BD9-81ED-4DB2-BD59-A6C34878D82A}">
                    <a16:rowId xmlns:a16="http://schemas.microsoft.com/office/drawing/2014/main" val="10007"/>
                  </a:ext>
                </a:extLst>
              </a:tr>
              <a:tr h="320027">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Джибути</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Краткая</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2015</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Южная Африка (Гаутенг)</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Пилотная 1.0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2012</a:t>
                      </a:r>
                    </a:p>
                  </a:txBody>
                  <a:tcPr marL="91451" marR="91451" marT="45723" marB="45723"/>
                </a:tc>
                <a:extLst>
                  <a:ext uri="{0D108BD9-81ED-4DB2-BD59-A6C34878D82A}">
                    <a16:rowId xmlns:a16="http://schemas.microsoft.com/office/drawing/2014/main" val="10008"/>
                  </a:ext>
                </a:extLst>
              </a:tr>
              <a:tr h="320027">
                <a:tc>
                  <a:txBody>
                    <a:bodyPr/>
                    <a:lstStyle/>
                    <a:p>
                      <a:pPr algn="l" rtl="0"/>
                      <a:r>
                        <a:rPr lang="ru-Ru" sz="1100" b="0" i="0" u="none" baseline="0">
                          <a:latin typeface="Calibri" panose="020F0502020204030204" pitchFamily="34" charset="0"/>
                          <a:cs typeface="Calibri" panose="020F0502020204030204" pitchFamily="34" charset="0"/>
                        </a:rPr>
                        <a:t>Сальвадор</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Целевая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2012</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Уганда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1-я полная оценка 2.0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2018</a:t>
                      </a:r>
                    </a:p>
                  </a:txBody>
                  <a:tcPr marL="91451" marR="91451" marT="45723" marB="45723"/>
                </a:tc>
                <a:extLst>
                  <a:ext uri="{0D108BD9-81ED-4DB2-BD59-A6C34878D82A}">
                    <a16:rowId xmlns:a16="http://schemas.microsoft.com/office/drawing/2014/main" val="10009"/>
                  </a:ext>
                </a:extLst>
              </a:tr>
              <a:tr h="378451">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Эритрея</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Краткая</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Украина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a:t>
                      </a:r>
                      <a:endParaRPr lang="ru-Ru" sz="1100" dirty="0">
                        <a:latin typeface="Calibri" panose="020F0502020204030204" pitchFamily="34" charset="0"/>
                        <a:cs typeface="Calibri" panose="020F0502020204030204" pitchFamily="34" charset="0"/>
                      </a:endParaRP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2015</a:t>
                      </a:r>
                    </a:p>
                  </a:txBody>
                  <a:tcPr marL="91451" marR="91451" marT="45723" marB="45723"/>
                </a:tc>
                <a:extLst>
                  <a:ext uri="{0D108BD9-81ED-4DB2-BD59-A6C34878D82A}">
                    <a16:rowId xmlns:a16="http://schemas.microsoft.com/office/drawing/2014/main" val="10010"/>
                  </a:ext>
                </a:extLst>
              </a:tr>
              <a:tr h="378451">
                <a:tc>
                  <a:txBody>
                    <a:bodyPr/>
                    <a:lstStyle/>
                    <a:p>
                      <a:pPr algn="l" rtl="0"/>
                      <a:r>
                        <a:rPr lang="ru-Ru" sz="1100" b="0" i="0" u="none" baseline="0">
                          <a:solidFill>
                            <a:schemeClr val="tx1"/>
                          </a:solidFill>
                          <a:latin typeface="Calibri" panose="020F0502020204030204" pitchFamily="34" charset="0"/>
                          <a:cs typeface="Calibri" panose="020F0502020204030204" pitchFamily="34" charset="0"/>
                        </a:rPr>
                        <a:t>Гвинея</a:t>
                      </a:r>
                    </a:p>
                  </a:txBody>
                  <a:tcPr marL="91451" marR="91451" marT="45723" marB="45723"/>
                </a:tc>
                <a:tc>
                  <a:txBody>
                    <a:bodyPr/>
                    <a:lstStyle/>
                    <a:p>
                      <a:pPr algn="l" rtl="0"/>
                      <a:r>
                        <a:rPr lang="ru-Ru" sz="1100" b="0" i="0" u="none" baseline="0">
                          <a:solidFill>
                            <a:schemeClr val="tx1"/>
                          </a:solidFill>
                          <a:latin typeface="Calibri" panose="020F0502020204030204" pitchFamily="34" charset="0"/>
                          <a:cs typeface="Calibri" panose="020F0502020204030204" pitchFamily="34" charset="0"/>
                        </a:rPr>
                        <a:t>Полная</a:t>
                      </a:r>
                    </a:p>
                  </a:txBody>
                  <a:tcPr marL="91451" marR="91451" marT="45723" marB="45723"/>
                </a:tc>
                <a:tc>
                  <a:txBody>
                    <a:bodyPr/>
                    <a:lstStyle/>
                    <a:p>
                      <a:pPr algn="l" rtl="0"/>
                      <a:r>
                        <a:rPr lang="ru-Ru" sz="1100" b="0" i="0" u="none" baseline="0">
                          <a:solidFill>
                            <a:schemeClr val="tx1"/>
                          </a:solidFill>
                          <a:latin typeface="Calibri" panose="020F0502020204030204" pitchFamily="34" charset="0"/>
                          <a:cs typeface="Calibri" panose="020F0502020204030204" pitchFamily="34" charset="0"/>
                        </a:rPr>
                        <a:t>2017</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Замбия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Пилотная 2.0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2017</a:t>
                      </a:r>
                    </a:p>
                  </a:txBody>
                  <a:tcPr marL="91451" marR="91451" marT="45723" marB="45723"/>
                </a:tc>
                <a:extLst>
                  <a:ext uri="{0D108BD9-81ED-4DB2-BD59-A6C34878D82A}">
                    <a16:rowId xmlns:a16="http://schemas.microsoft.com/office/drawing/2014/main" val="10011"/>
                  </a:ext>
                </a:extLst>
              </a:tr>
              <a:tr h="378451">
                <a:tc>
                  <a:txBody>
                    <a:bodyPr/>
                    <a:lstStyle/>
                    <a:p>
                      <a:pPr algn="l" rtl="0"/>
                      <a:r>
                        <a:rPr lang="ru-Ru" sz="1100" b="0" i="0" u="none" baseline="0">
                          <a:latin typeface="Calibri" panose="020F0502020204030204" pitchFamily="34" charset="0"/>
                          <a:cs typeface="Calibri" panose="020F0502020204030204" pitchFamily="34" charset="0"/>
                        </a:rPr>
                        <a:t>Ямайка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Краткая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2016</a:t>
                      </a:r>
                    </a:p>
                  </a:txBody>
                  <a:tcPr marL="91451" marR="91451" marT="45723" marB="45723"/>
                </a:tc>
                <a:tc>
                  <a:txBody>
                    <a:bodyPr/>
                    <a:lstStyle/>
                    <a:p>
                      <a:endParaRPr lang="ru-Ru" sz="1200">
                        <a:latin typeface="Calibri" panose="020F0502020204030204" pitchFamily="34" charset="0"/>
                        <a:cs typeface="Calibri" panose="020F0502020204030204" pitchFamily="34" charset="0"/>
                      </a:endParaRPr>
                    </a:p>
                  </a:txBody>
                  <a:tcPr marL="91451" marR="91451" marT="45723" marB="45723"/>
                </a:tc>
                <a:tc>
                  <a:txBody>
                    <a:bodyPr/>
                    <a:lstStyle/>
                    <a:p>
                      <a:endParaRPr lang="ru-Ru" sz="1200">
                        <a:latin typeface="Calibri" panose="020F0502020204030204" pitchFamily="34" charset="0"/>
                        <a:cs typeface="Calibri" panose="020F0502020204030204" pitchFamily="34" charset="0"/>
                      </a:endParaRPr>
                    </a:p>
                  </a:txBody>
                  <a:tcPr marL="91451" marR="91451" marT="45723" marB="45723"/>
                </a:tc>
                <a:tc>
                  <a:txBody>
                    <a:bodyPr/>
                    <a:lstStyle/>
                    <a:p>
                      <a:endParaRPr lang="ru-Ru" sz="1200" dirty="0">
                        <a:latin typeface="Calibri" panose="020F0502020204030204" pitchFamily="34" charset="0"/>
                        <a:cs typeface="Calibri" panose="020F0502020204030204" pitchFamily="34" charset="0"/>
                      </a:endParaRPr>
                    </a:p>
                  </a:txBody>
                  <a:tcPr marL="91451" marR="91451" marT="45723" marB="45723"/>
                </a:tc>
                <a:extLst>
                  <a:ext uri="{0D108BD9-81ED-4DB2-BD59-A6C34878D82A}">
                    <a16:rowId xmlns:a16="http://schemas.microsoft.com/office/drawing/2014/main" val="10012"/>
                  </a:ext>
                </a:extLst>
              </a:tr>
            </a:tbl>
          </a:graphicData>
        </a:graphic>
      </p:graphicFrame>
      <p:sp>
        <p:nvSpPr>
          <p:cNvPr id="8296" name="TextBox 7"/>
          <p:cNvSpPr txBox="1">
            <a:spLocks noChangeArrowheads="1"/>
          </p:cNvSpPr>
          <p:nvPr/>
        </p:nvSpPr>
        <p:spPr bwMode="auto">
          <a:xfrm>
            <a:off x="257174" y="6242050"/>
            <a:ext cx="8429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r>
              <a:rPr lang="ru-Ru" sz="1200" b="0" i="1" u="none" baseline="0">
                <a:solidFill>
                  <a:srgbClr val="00B0F0"/>
                </a:solidFill>
                <a:latin typeface="Calibri" panose="020F0502020204030204" pitchFamily="34" charset="0"/>
                <a:cs typeface="Calibri" panose="020F0502020204030204" pitchFamily="34" charset="0"/>
              </a:rPr>
              <a:t>СИНИМ ЦВЕТОМ</a:t>
            </a:r>
            <a:r>
              <a:rPr lang="ru-Ru" sz="1200" b="0" i="0" u="none" baseline="0">
                <a:latin typeface="Calibri" panose="020F0502020204030204" pitchFamily="34" charset="0"/>
                <a:cs typeface="Calibri" panose="020F0502020204030204" pitchFamily="34" charset="0"/>
              </a:rPr>
              <a:t> </a:t>
            </a:r>
            <a:r>
              <a:rPr lang="ru-Ru" sz="1200" b="0" i="0" u="none" baseline="0">
                <a:solidFill>
                  <a:srgbClr val="000000"/>
                </a:solidFill>
                <a:latin typeface="Calibri" panose="020F0502020204030204" pitchFamily="34" charset="0"/>
                <a:cs typeface="Calibri" panose="020F0502020204030204" pitchFamily="34" charset="0"/>
              </a:rPr>
              <a:t>выделены Оценки национальной цепи поставок, проводимые при поддержке Глобального фонда</a:t>
            </a:r>
          </a:p>
          <a:p>
            <a:pPr algn="l" rtl="0">
              <a:spcBef>
                <a:spcPct val="0"/>
              </a:spcBef>
              <a:buFontTx/>
              <a:buNone/>
            </a:pPr>
            <a:r>
              <a:rPr lang="ru-Ru" sz="1200" b="0" i="0" u="none" baseline="0">
                <a:solidFill>
                  <a:srgbClr val="000000"/>
                </a:solidFill>
                <a:latin typeface="Calibri" panose="020F0502020204030204" pitchFamily="34" charset="0"/>
                <a:cs typeface="Calibri" panose="020F0502020204030204" pitchFamily="34" charset="0"/>
              </a:rPr>
              <a:t>*Руанда проводила оценку национальной цепи поставок трижды. </a:t>
            </a:r>
          </a:p>
        </p:txBody>
      </p:sp>
    </p:spTree>
    <p:extLst>
      <p:ext uri="{BB962C8B-B14F-4D97-AF65-F5344CB8AC3E}">
        <p14:creationId xmlns:p14="http://schemas.microsoft.com/office/powerpoint/2010/main" val="3391460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324600" cy="4031873"/>
          </a:xfrm>
        </p:spPr>
        <p:txBody>
          <a:bodyPr/>
          <a:lstStyle/>
          <a:p>
            <a:pPr algn="l" rtl="0"/>
            <a:r>
              <a:rPr lang="ru-Ru" b="0" i="0" u="none" baseline="0">
                <a:latin typeface="Calibri" panose="020F0502020204030204" pitchFamily="34" charset="0"/>
                <a:cs typeface="Calibri" panose="020F0502020204030204" pitchFamily="34" charset="0"/>
              </a:rPr>
              <a:t>NSCA. План-карты цепи поставок</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 официальное название страны Х, </a:t>
            </a:r>
            <a:r>
              <a:rPr lang="ru-Ru" b="0" i="1" u="none" baseline="0">
                <a:solidFill>
                  <a:schemeClr val="bg1"/>
                </a:solidFill>
                <a:latin typeface="Calibri" panose="020F0502020204030204" pitchFamily="34" charset="0"/>
                <a:cs typeface="Calibri" panose="020F0502020204030204" pitchFamily="34" charset="0"/>
              </a:rPr>
              <a:t>официальная организация</a:t>
            </a:r>
            <a:br>
              <a:rPr lang="ru-Ru" i="1">
                <a:solidFill>
                  <a:schemeClr val="bg1"/>
                </a:solidFill>
                <a:latin typeface="Calibri" panose="020F0502020204030204" pitchFamily="34" charset="0"/>
                <a:cs typeface="Calibri" panose="020F0502020204030204" pitchFamily="34" charset="0"/>
              </a:rPr>
            </a:br>
            <a:br>
              <a:rPr lang="ru-Ru" i="1">
                <a:solidFill>
                  <a:schemeClr val="bg1"/>
                </a:solidFill>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a:xfrm>
            <a:off x="152399" y="6530079"/>
            <a:ext cx="2186281" cy="184666"/>
          </a:xfrm>
          <a:prstGeom prst="rect">
            <a:avLst/>
          </a:prstGeom>
        </p:spPr>
        <p:txBody>
          <a:bodyPr/>
          <a:lstStyle/>
          <a:p>
            <a:pPr algn="l" rtl="0">
              <a:defRPr/>
            </a:pPr>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a:xfrm>
            <a:off x="6857999" y="6530079"/>
            <a:ext cx="2186281" cy="184666"/>
          </a:xfrm>
        </p:spPr>
        <p:txBody>
          <a:bodyPr/>
          <a:lstStyle/>
          <a:p>
            <a:pPr algn="r" rtl="0">
              <a:defRPr/>
            </a:pPr>
            <a:fld id="{42782948-4DBE-204D-AB9E-B65E067054AE}" type="slidenum">
              <a:rPr>
                <a:latin typeface="Calibri" panose="020F0502020204030204" pitchFamily="34" charset="0"/>
                <a:cs typeface="Calibri" panose="020F0502020204030204" pitchFamily="34" charset="0"/>
              </a:rPr>
              <a:pPr>
                <a:defRPr/>
              </a:pPr>
              <a:t>12</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2595954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2055702"/>
            <a:ext cx="3696767" cy="4116498"/>
          </a:xfrm>
        </p:spPr>
        <p:txBody>
          <a:bodyPr>
            <a:normAutofit/>
          </a:bodyPr>
          <a:lstStyle/>
          <a:p>
            <a:pPr marL="0" indent="0" algn="l" rtl="0">
              <a:buNone/>
            </a:pPr>
            <a:r>
              <a:rPr lang="ru-Ru" sz="1800" b="1" i="0" u="none" baseline="0">
                <a:solidFill>
                  <a:schemeClr val="tx1">
                    <a:lumMod val="75000"/>
                    <a:lumOff val="25000"/>
                  </a:schemeClr>
                </a:solidFill>
                <a:latin typeface="Calibri" panose="020F0502020204030204" pitchFamily="34" charset="0"/>
                <a:cs typeface="Calibri" panose="020F0502020204030204" pitchFamily="34" charset="0"/>
              </a:rPr>
              <a:t>Первым шагом оценки является практикум по планированию цепи поставок. </a:t>
            </a:r>
          </a:p>
          <a:p>
            <a:pPr marL="0" indent="0" algn="l" rtl="0">
              <a:buNone/>
            </a:pPr>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Цель — зафиксировать информацию обо всех ключевых заинтересованных сторонах и потоке продукции и информации в цепи поставок. Это необходимо для формирования точной картины цепи поставок в сфере здравоохранения как предварительного шага перед этапом сбора данных. </a:t>
            </a:r>
          </a:p>
        </p:txBody>
      </p:sp>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13</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457200" y="421748"/>
            <a:ext cx="7772400" cy="523220"/>
          </a:xfrm>
        </p:spPr>
        <p:txBody>
          <a:bodyPr/>
          <a:lstStyle/>
          <a:p>
            <a:pPr algn="l" rtl="0"/>
            <a:r>
              <a:rPr lang="ru-Ru" b="1" i="0" u="none" baseline="0">
                <a:latin typeface="Calibri" panose="020F0502020204030204" pitchFamily="34" charset="0"/>
                <a:cs typeface="Calibri" panose="020F0502020204030204" pitchFamily="34" charset="0"/>
              </a:rPr>
              <a:t>ПЛАНИРОВАНИЕ ЦЕПИ ПОСТАВОК</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664" y="563880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Производитель/поставщик</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Центральный склад</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Региональные/</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районные склады</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400" b="0" i="0" u="none" baseline="0">
                <a:solidFill>
                  <a:schemeClr val="tx1"/>
                </a:solidFill>
                <a:latin typeface="Calibri" panose="020F0502020204030204" pitchFamily="34" charset="0"/>
                <a:cs typeface="Calibri" panose="020F0502020204030204" pitchFamily="34" charset="0"/>
              </a:rPr>
              <a:t>Учреждение здравоохранения</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Больница</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Пациент</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Пациент</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0489028"/>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2133600"/>
            <a:ext cx="7696199" cy="2362200"/>
          </a:xfrm>
        </p:spPr>
        <p:txBody>
          <a:bodyPr>
            <a:normAutofit/>
          </a:bodyPr>
          <a:lstStyle/>
          <a:p>
            <a:pPr marL="0" indent="0" algn="l" rtl="0">
              <a:buNone/>
            </a:pPr>
            <a:r>
              <a:rPr lang="ru-Ru" sz="2400" b="1" i="0" u="none" baseline="0">
                <a:solidFill>
                  <a:schemeClr val="tx1">
                    <a:lumMod val="75000"/>
                    <a:lumOff val="25000"/>
                  </a:schemeClr>
                </a:solidFill>
                <a:latin typeface="Calibri" panose="020F0502020204030204" pitchFamily="34" charset="0"/>
                <a:cs typeface="Calibri" panose="020F0502020204030204" pitchFamily="34" charset="0"/>
              </a:rPr>
              <a:t>Теперь давайте рассмотрим разные примеры </a:t>
            </a:r>
            <a:br>
              <a:rPr lang="en-US" sz="2400" b="1" i="0" u="none" baseline="0">
                <a:solidFill>
                  <a:schemeClr val="tx1">
                    <a:lumMod val="75000"/>
                    <a:lumOff val="25000"/>
                  </a:schemeClr>
                </a:solidFill>
                <a:latin typeface="Calibri" panose="020F0502020204030204" pitchFamily="34" charset="0"/>
                <a:cs typeface="Calibri" panose="020F0502020204030204" pitchFamily="34" charset="0"/>
              </a:rPr>
            </a:br>
            <a:r>
              <a:rPr lang="ru-Ru" sz="2400" b="1" i="0" u="none" baseline="0">
                <a:solidFill>
                  <a:schemeClr val="tx1">
                    <a:lumMod val="75000"/>
                    <a:lumOff val="25000"/>
                  </a:schemeClr>
                </a:solidFill>
                <a:latin typeface="Calibri" panose="020F0502020204030204" pitchFamily="34" charset="0"/>
                <a:cs typeface="Calibri" panose="020F0502020204030204" pitchFamily="34" charset="0"/>
              </a:rPr>
              <a:t>планов-карт цепи поставок</a:t>
            </a:r>
            <a:endParaRPr lang="ru-Ru" sz="2400"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14</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254784" y="230282"/>
            <a:ext cx="7772400" cy="523220"/>
          </a:xfrm>
        </p:spPr>
        <p:txBody>
          <a:bodyPr/>
          <a:lstStyle/>
          <a:p>
            <a:pPr algn="l" rtl="0"/>
            <a:r>
              <a:rPr lang="ru-Ru" b="1" i="0" u="none" baseline="0">
                <a:latin typeface="Calibri" panose="020F0502020204030204" pitchFamily="34" charset="0"/>
                <a:cs typeface="Calibri" panose="020F0502020204030204" pitchFamily="34" charset="0"/>
              </a:rPr>
              <a:t>ПЛАНИРОВАНИЕ ЦЕПИ ПОСТАВОК</a:t>
            </a:r>
          </a:p>
        </p:txBody>
      </p:sp>
      <p:sp>
        <p:nvSpPr>
          <p:cNvPr id="7" name="Oval Callout 6"/>
          <p:cNvSpPr/>
          <p:nvPr/>
        </p:nvSpPr>
        <p:spPr>
          <a:xfrm>
            <a:off x="5486400" y="3505200"/>
            <a:ext cx="3200400" cy="1828800"/>
          </a:xfrm>
          <a:prstGeom prst="wedgeEllipseCallout">
            <a:avLst>
              <a:gd name="adj1" fmla="val -103067"/>
              <a:gd name="adj2" fmla="val 77083"/>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b="0" i="0" u="none" baseline="0">
                <a:latin typeface="Calibri" panose="020F0502020204030204" pitchFamily="34" charset="0"/>
                <a:cs typeface="Calibri" panose="020F0502020204030204" pitchFamily="34" charset="0"/>
              </a:rPr>
              <a:t>Вы можете использовать следующие </a:t>
            </a:r>
            <a:br>
              <a:rPr lang="en-US" b="0" i="0" u="none" baseline="0">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планы-карты по своему усмотрению.</a:t>
            </a:r>
          </a:p>
        </p:txBody>
      </p:sp>
    </p:spTree>
    <p:extLst>
      <p:ext uri="{BB962C8B-B14F-4D97-AF65-F5344CB8AC3E}">
        <p14:creationId xmlns:p14="http://schemas.microsoft.com/office/powerpoint/2010/main" val="646553385"/>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pPr algn="l" rtl="0"/>
            <a:r>
              <a:rPr lang="ru-Ru" b="0" i="0" u="none" baseline="0">
                <a:latin typeface="Calibri" panose="020F0502020204030204" pitchFamily="34" charset="0"/>
                <a:cs typeface="Calibri" panose="020F0502020204030204" pitchFamily="34" charset="0"/>
              </a:rPr>
              <a:t>Пример комплексного плана-карты цепи поставок</a:t>
            </a:r>
          </a:p>
        </p:txBody>
      </p:sp>
      <p:sp>
        <p:nvSpPr>
          <p:cNvPr id="5" name="Footer Placeholder 4"/>
          <p:cNvSpPr>
            <a:spLocks noGrp="1"/>
          </p:cNvSpPr>
          <p:nvPr>
            <p:ph type="ftr" sz="quarter" idx="4294967295"/>
          </p:nvPr>
        </p:nvSpPr>
        <p:spPr>
          <a:xfrm>
            <a:off x="3124200" y="6530079"/>
            <a:ext cx="2895600" cy="184666"/>
          </a:xfrm>
        </p:spPr>
        <p:txBody>
          <a:bodyPr/>
          <a:lstStyle/>
          <a:p>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pPr/>
              <a:t>15</a:t>
            </a:fld>
            <a:endParaRPr lang="ru-Ru">
              <a:latin typeface="Calibri" panose="020F0502020204030204" pitchFamily="34" charset="0"/>
              <a:cs typeface="Calibri" panose="020F0502020204030204" pitchFamily="34" charset="0"/>
            </a:endParaRPr>
          </a:p>
        </p:txBody>
      </p:sp>
      <p:pic>
        <p:nvPicPr>
          <p:cNvPr id="7" name="Picture 6"/>
          <p:cNvPicPr/>
          <p:nvPr/>
        </p:nvPicPr>
        <p:blipFill rotWithShape="1">
          <a:blip r:embed="rId3" cstate="print">
            <a:extLst>
              <a:ext uri="{28A0092B-C50C-407E-A947-70E740481C1C}">
                <a14:useLocalDpi xmlns:a14="http://schemas.microsoft.com/office/drawing/2010/main" val="0"/>
              </a:ext>
            </a:extLst>
          </a:blip>
          <a:srcRect l="10664" t="7331" r="4001" b="11331"/>
          <a:stretch/>
        </p:blipFill>
        <p:spPr bwMode="auto">
          <a:xfrm>
            <a:off x="457200" y="838200"/>
            <a:ext cx="8229600" cy="5876545"/>
          </a:xfrm>
          <a:prstGeom prst="rect">
            <a:avLst/>
          </a:prstGeom>
          <a:ln>
            <a:noFill/>
          </a:ln>
          <a:extLst>
            <a:ext uri="{53640926-AAD7-44D8-BBD7-CCE9431645EC}">
              <a14:shadowObscured xmlns:a14="http://schemas.microsoft.com/office/drawing/2010/main"/>
            </a:ext>
          </a:extLst>
        </p:spPr>
      </p:pic>
      <p:sp>
        <p:nvSpPr>
          <p:cNvPr id="4" name="Date Placeholder 3"/>
          <p:cNvSpPr>
            <a:spLocks noGrp="1"/>
          </p:cNvSpPr>
          <p:nvPr>
            <p:ph type="dt" sz="half" idx="10"/>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34045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399"/>
            <a:ext cx="8534400" cy="782637"/>
          </a:xfrm>
        </p:spPr>
        <p:txBody>
          <a:bodyPr>
            <a:normAutofit fontScale="90000"/>
          </a:bodyPr>
          <a:lstStyle/>
          <a:p>
            <a:pPr algn="l" rtl="0"/>
            <a:r>
              <a:rPr lang="ru-Ru" b="0" i="0" u="none" baseline="0">
                <a:latin typeface="Calibri" panose="020F0502020204030204" pitchFamily="34" charset="0"/>
                <a:cs typeface="Calibri" panose="020F0502020204030204" pitchFamily="34" charset="0"/>
              </a:rPr>
              <a:t>Пример Цепи поставок от глобального центра до пациентов с Картой перераспределения поставок</a:t>
            </a:r>
          </a:p>
        </p:txBody>
      </p:sp>
      <p:sp>
        <p:nvSpPr>
          <p:cNvPr id="4" name="Date Placeholder 3"/>
          <p:cNvSpPr>
            <a:spLocks noGrp="1"/>
          </p:cNvSpPr>
          <p:nvPr>
            <p:ph type="dt" sz="half" idx="10"/>
          </p:nvPr>
        </p:nvSpPr>
        <p:spPr/>
        <p:txBody>
          <a:bodyPr/>
          <a:lstStyle/>
          <a:p>
            <a:pPr algn="l" rtl="0"/>
            <a:fld id="{5B129EE3-CD69-4A0F-982C-29507AE22807}" type="datetime1">
              <a:rPr lang="th-TH">
                <a:latin typeface="Calibri" panose="020F0502020204030204" pitchFamily="34" charset="0"/>
              </a:rPr>
              <a:t>15/08/65</a:t>
            </a:fld>
            <a:endParaRPr lang="ru-Ru">
              <a:latin typeface="Calibri" panose="020F0502020204030204" pitchFamily="34" charset="0"/>
              <a:cs typeface="Calibri" panose="020F0502020204030204" pitchFamily="34" charset="0"/>
            </a:endParaRPr>
          </a:p>
        </p:txBody>
      </p:sp>
      <p:sp>
        <p:nvSpPr>
          <p:cNvPr id="5" name="Footer Placeholder 4"/>
          <p:cNvSpPr>
            <a:spLocks noGrp="1"/>
          </p:cNvSpPr>
          <p:nvPr>
            <p:ph type="ftr" sz="quarter" idx="4294967295"/>
          </p:nvPr>
        </p:nvSpPr>
        <p:spPr>
          <a:xfrm>
            <a:off x="3124200" y="6530079"/>
            <a:ext cx="2895600" cy="184666"/>
          </a:xfrm>
        </p:spPr>
        <p:txBody>
          <a:bodyPr/>
          <a:lstStyle/>
          <a:p>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pPr/>
              <a:t>16</a:t>
            </a:fld>
            <a:endParaRPr lang="ru-Ru">
              <a:latin typeface="Calibri" panose="020F0502020204030204" pitchFamily="34" charset="0"/>
              <a:cs typeface="Calibri" panose="020F0502020204030204"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35037"/>
            <a:ext cx="8991600" cy="577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3441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001000" cy="609600"/>
          </a:xfrm>
        </p:spPr>
        <p:txBody>
          <a:bodyPr>
            <a:normAutofit fontScale="90000"/>
          </a:bodyPr>
          <a:lstStyle/>
          <a:p>
            <a:pPr algn="l" rtl="0"/>
            <a:r>
              <a:rPr lang="ru-Ru" b="0" i="0" u="none" baseline="0">
                <a:latin typeface="Calibri" panose="020F0502020204030204" pitchFamily="34" charset="0"/>
                <a:cs typeface="Calibri" panose="020F0502020204030204" pitchFamily="34" charset="0"/>
              </a:rPr>
              <a:t>ОЧЕНЬ понятный пример объединенного плана-карты цепи поставок</a:t>
            </a:r>
          </a:p>
        </p:txBody>
      </p:sp>
      <p:sp>
        <p:nvSpPr>
          <p:cNvPr id="4" name="Date Placeholder 3"/>
          <p:cNvSpPr>
            <a:spLocks noGrp="1"/>
          </p:cNvSpPr>
          <p:nvPr>
            <p:ph type="dt" sz="half" idx="10"/>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pPr/>
              <a:t>17</a:t>
            </a:fld>
            <a:endParaRPr lang="ru-Ru">
              <a:latin typeface="Calibri" panose="020F0502020204030204" pitchFamily="34" charset="0"/>
              <a:cs typeface="Calibri" panose="020F0502020204030204" pitchFamily="34" charset="0"/>
            </a:endParaRPr>
          </a:p>
        </p:txBody>
      </p:sp>
      <p:pic>
        <p:nvPicPr>
          <p:cNvPr id="7" name="image05.png"/>
          <p:cNvPicPr/>
          <p:nvPr/>
        </p:nvPicPr>
        <p:blipFill>
          <a:blip r:embed="rId3">
            <a:extLst>
              <a:ext uri="{28A0092B-C50C-407E-A947-70E740481C1C}">
                <a14:useLocalDpi xmlns:a14="http://schemas.microsoft.com/office/drawing/2010/main" val="0"/>
              </a:ext>
            </a:extLst>
          </a:blip>
          <a:srcRect l="29807" t="34472" r="30928" b="12179"/>
          <a:stretch>
            <a:fillRect/>
          </a:stretch>
        </p:blipFill>
        <p:spPr>
          <a:xfrm>
            <a:off x="457200" y="838200"/>
            <a:ext cx="8305800" cy="5691879"/>
          </a:xfrm>
          <a:prstGeom prst="rect">
            <a:avLst/>
          </a:prstGeom>
          <a:ln/>
        </p:spPr>
      </p:pic>
    </p:spTree>
    <p:extLst>
      <p:ext uri="{BB962C8B-B14F-4D97-AF65-F5344CB8AC3E}">
        <p14:creationId xmlns:p14="http://schemas.microsoft.com/office/powerpoint/2010/main" val="980972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7772400" cy="400855"/>
          </a:xfrm>
        </p:spPr>
        <p:txBody>
          <a:bodyPr>
            <a:normAutofit fontScale="90000"/>
          </a:bodyPr>
          <a:lstStyle/>
          <a:p>
            <a:pPr algn="l" rtl="0"/>
            <a:r>
              <a:rPr lang="ru-Ru" b="0" i="0" u="none" baseline="0">
                <a:latin typeface="Calibri" panose="020F0502020204030204" pitchFamily="34" charset="0"/>
                <a:cs typeface="Calibri" panose="020F0502020204030204" pitchFamily="34" charset="0"/>
              </a:rPr>
              <a:t>Пример: план-карта параллельных цепей поставок</a:t>
            </a:r>
          </a:p>
        </p:txBody>
      </p:sp>
      <p:sp>
        <p:nvSpPr>
          <p:cNvPr id="4" name="Date Placeholder 3"/>
          <p:cNvSpPr>
            <a:spLocks noGrp="1"/>
          </p:cNvSpPr>
          <p:nvPr>
            <p:ph type="dt" sz="half" idx="10"/>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Footer Placeholder 4"/>
          <p:cNvSpPr>
            <a:spLocks noGrp="1"/>
          </p:cNvSpPr>
          <p:nvPr>
            <p:ph type="ftr" sz="quarter" idx="4294967295"/>
          </p:nvPr>
        </p:nvSpPr>
        <p:spPr>
          <a:xfrm>
            <a:off x="3124200" y="6530079"/>
            <a:ext cx="2895600" cy="184666"/>
          </a:xfrm>
        </p:spPr>
        <p:txBody>
          <a:bodyPr/>
          <a:lstStyle/>
          <a:p>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pPr/>
              <a:t>18</a:t>
            </a:fld>
            <a:endParaRPr lang="ru-Ru">
              <a:latin typeface="Calibri" panose="020F0502020204030204" pitchFamily="34" charset="0"/>
              <a:cs typeface="Calibri" panose="020F0502020204030204" pitchFamily="34" charset="0"/>
            </a:endParaRPr>
          </a:p>
        </p:txBody>
      </p:sp>
      <p:pic>
        <p:nvPicPr>
          <p:cNvPr id="8" name="image06.png"/>
          <p:cNvPicPr/>
          <p:nvPr/>
        </p:nvPicPr>
        <p:blipFill rotWithShape="1">
          <a:blip r:embed="rId3"/>
          <a:srcRect l="34484" t="15098" r="27242"/>
          <a:stretch/>
        </p:blipFill>
        <p:spPr>
          <a:xfrm rot="5400000">
            <a:off x="1530118" y="-214862"/>
            <a:ext cx="6007565" cy="78486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p:cNvSpPr/>
          <p:nvPr/>
        </p:nvSpPr>
        <p:spPr>
          <a:xfrm>
            <a:off x="2819400" y="2362200"/>
            <a:ext cx="381000" cy="76200"/>
          </a:xfrm>
          <a:prstGeom prst="rect">
            <a:avLst/>
          </a:prstGeom>
          <a:gradFill>
            <a:gsLst>
              <a:gs pos="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977699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5509200"/>
          </a:xfrm>
        </p:spPr>
        <p:txBody>
          <a:bodyPr/>
          <a:lstStyle/>
          <a:p>
            <a:pPr algn="l" rtl="0"/>
            <a:r>
              <a:rPr lang="ru-Ru" b="0" i="0" u="none" baseline="0">
                <a:latin typeface="Calibri" panose="020F0502020204030204" pitchFamily="34" charset="0"/>
                <a:cs typeface="Calibri" panose="020F0502020204030204" pitchFamily="34" charset="0"/>
              </a:rPr>
              <a:t>NSCA. Модель технологической зрелости (CMM)</a:t>
            </a:r>
            <a:br>
              <a:rPr lang="ru-Ru">
                <a:latin typeface="Calibri" panose="020F0502020204030204" pitchFamily="34" charset="0"/>
                <a:cs typeface="Calibri" panose="020F0502020204030204" pitchFamily="34" charset="0"/>
              </a:rPr>
            </a:br>
            <a:br>
              <a:rPr lang="ru-Ru">
                <a:solidFill>
                  <a:schemeClr val="bg1"/>
                </a:solidFill>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официальное название</a:t>
            </a:r>
            <a:r>
              <a:rPr lang="ru-Ru" b="0" i="1" u="none" baseline="0">
                <a:solidFill>
                  <a:schemeClr val="bg1"/>
                </a:solidFill>
                <a:latin typeface="Calibri" panose="020F0502020204030204" pitchFamily="34" charset="0"/>
                <a:cs typeface="Calibri" panose="020F0502020204030204" pitchFamily="34" charset="0"/>
              </a:rPr>
              <a:t>, официальная организация</a:t>
            </a:r>
            <a:r>
              <a:rPr lang="ru-Ru" b="0" i="1" u="none" baseline="0">
                <a:solidFill>
                  <a:schemeClr val="tx2">
                    <a:lumMod val="60000"/>
                    <a:lumOff val="40000"/>
                  </a:schemeClr>
                </a:solidFill>
                <a:latin typeface="Calibri" panose="020F0502020204030204" pitchFamily="34" charset="0"/>
                <a:cs typeface="Calibri" panose="020F0502020204030204" pitchFamily="34" charset="0"/>
              </a:rPr>
              <a:t> (руководитель центральной группы NSCA)</a:t>
            </a:r>
            <a:br>
              <a:rPr lang="ru-Ru" i="1">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algn="r" rtl="0">
              <a:defRPr/>
            </a:pPr>
            <a:fld id="{42782948-4DBE-204D-AB9E-B65E067054AE}" type="slidenum">
              <a:rPr>
                <a:latin typeface="Calibri" panose="020F0502020204030204" pitchFamily="34" charset="0"/>
                <a:cs typeface="Calibri" panose="020F0502020204030204" pitchFamily="34" charset="0"/>
              </a:rPr>
              <a:pPr>
                <a:defRPr/>
              </a:pPr>
              <a:t>19</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2807636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47800" y="2667000"/>
            <a:ext cx="6858000" cy="1524000"/>
          </a:xfrm>
        </p:spPr>
        <p:txBody>
          <a:bodyPr>
            <a:normAutofit fontScale="70000" lnSpcReduction="20000"/>
          </a:bodyPr>
          <a:lstStyle/>
          <a:p>
            <a:pPr algn="l" rtl="0"/>
            <a:r>
              <a:rPr lang="ru-Ru" sz="4000" b="0" i="0" u="none" baseline="0">
                <a:solidFill>
                  <a:schemeClr val="tx1"/>
                </a:solidFill>
                <a:latin typeface="Calibri" panose="020F0502020204030204" pitchFamily="34" charset="0"/>
                <a:cs typeface="Calibri" panose="020F0502020204030204" pitchFamily="34" charset="0"/>
              </a:rPr>
              <a:t>Приветствие и примечания</a:t>
            </a:r>
          </a:p>
          <a:p>
            <a:pPr algn="l" rtl="0"/>
            <a:r>
              <a:rPr lang="ru-Ru" sz="4000" b="0" i="1" u="none" baseline="0">
                <a:solidFill>
                  <a:schemeClr val="tx1"/>
                </a:solidFill>
                <a:latin typeface="Calibri" panose="020F0502020204030204" pitchFamily="34" charset="0"/>
                <a:cs typeface="Calibri" panose="020F0502020204030204" pitchFamily="34" charset="0"/>
              </a:rPr>
              <a:t>– официальное название страны Х, официальная организация</a:t>
            </a:r>
            <a:endParaRPr lang="ru-Ru" sz="4000" dirty="0">
              <a:solidFill>
                <a:schemeClr val="tx1"/>
              </a:solidFill>
              <a:latin typeface="Calibri" panose="020F0502020204030204" pitchFamily="34" charset="0"/>
              <a:cs typeface="Calibri" panose="020F0502020204030204" pitchFamily="34" charset="0"/>
            </a:endParaRPr>
          </a:p>
          <a:p>
            <a:pPr marL="342900" indent="-342900" algn="l" rtl="0">
              <a:buFont typeface="Arial" panose="020B0604020202020204" pitchFamily="34" charset="0"/>
              <a:buChar char="•"/>
            </a:pPr>
            <a:endParaRPr lang="ru-Ru" sz="4000" dirty="0">
              <a:solidFill>
                <a:schemeClr val="tx1"/>
              </a:solidFill>
              <a:latin typeface="Calibri" panose="020F0502020204030204" pitchFamily="34" charset="0"/>
              <a:cs typeface="Calibri" panose="020F0502020204030204" pitchFamily="34" charset="0"/>
            </a:endParaRPr>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b="0" i="0" u="none" strike="noStrike" kern="1200" cap="none" spc="0" normalizeH="0" baseline="0" noProof="0">
              <a:ln>
                <a:noFill/>
              </a:ln>
              <a:solidFill>
                <a:srgbClr val="635C5B"/>
              </a:solidFill>
              <a:effectLst/>
              <a:uLnTx/>
              <a:uFillTx/>
              <a:latin typeface="Calibri" panose="020F0502020204030204" pitchFamily="34" charset="0"/>
              <a:ea typeface="+mn-ea"/>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A3E3E7B1-5544-488D-89C9-1CBD4FE25131}" type="slidenum">
              <a:rPr>
                <a:latin typeface="Calibri" panose="020F0502020204030204" pitchFamily="34" charset="0"/>
                <a:cs typeface="Calibri" panose="020F0502020204030204" pitchFamily="34" charset="0"/>
              </a:rPr>
              <a:t>2</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22810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886200" cy="4572000"/>
          </a:xfrm>
        </p:spPr>
        <p:txBody>
          <a:bodyPr>
            <a:normAutofit/>
          </a:bodyPr>
          <a:lstStyle/>
          <a:p>
            <a:pPr marL="0" indent="0" algn="l" rtl="0">
              <a:buNone/>
            </a:pPr>
            <a:r>
              <a:rPr lang="ru-Ru" sz="1800" b="1" i="0" u="none" baseline="0">
                <a:solidFill>
                  <a:schemeClr val="tx1">
                    <a:lumMod val="75000"/>
                    <a:lumOff val="25000"/>
                  </a:schemeClr>
                </a:solidFill>
                <a:latin typeface="Calibri" panose="020F0502020204030204" pitchFamily="34" charset="0"/>
                <a:cs typeface="Calibri" panose="020F0502020204030204" pitchFamily="34" charset="0"/>
              </a:rPr>
              <a:t>Оценка возможностей и функциональности включает анкеты для 11 функциональных областей цепи поставок. </a:t>
            </a:r>
          </a:p>
          <a:p>
            <a:pPr marL="0" indent="0" algn="l" rtl="0">
              <a:buNone/>
            </a:pPr>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Каждая анкета включает наблюдательное интервью с целью проверки результатов и требует проверки сопроводительной документации. </a:t>
            </a:r>
          </a:p>
          <a:p>
            <a:pPr marL="0" indent="0" algn="l" rtl="0">
              <a:buNone/>
            </a:pPr>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Обновление NSCA 2.0 заключается в том, что все вопросы имеют только два варианта ответа, что обеспечивает объективность.</a:t>
            </a:r>
          </a:p>
          <a:p>
            <a:pPr marL="0" indent="0" algn="l" rtl="0">
              <a:buNone/>
            </a:pPr>
            <a:endParaRPr lang="ru-Ru" sz="1800"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20</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381000" y="376543"/>
            <a:ext cx="8382000" cy="954107"/>
          </a:xfrm>
        </p:spPr>
        <p:txBody>
          <a:bodyPr/>
          <a:lstStyle/>
          <a:p>
            <a:pPr algn="l" rtl="0"/>
            <a:r>
              <a:rPr lang="ru-Ru" b="1" i="0" u="none" baseline="0">
                <a:latin typeface="Calibri" panose="020F0502020204030204" pitchFamily="34" charset="0"/>
                <a:cs typeface="Calibri" panose="020F0502020204030204" pitchFamily="34" charset="0"/>
              </a:rPr>
              <a:t>ОЦЕНКА ВОЗМОЖНОСТЕЙ И ФУНКЦИОНАЛЬНОСТИ </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Calibri" panose="020F0502020204030204" pitchFamily="34" charset="0"/>
              <a:cs typeface="Calibri" panose="020F0502020204030204" pitchFamily="34" charset="0"/>
            </a:endParaRPr>
          </a:p>
        </p:txBody>
      </p:sp>
      <p:graphicFrame>
        <p:nvGraphicFramePr>
          <p:cNvPr id="9" name="Object 8"/>
          <p:cNvGraphicFramePr>
            <a:graphicFrameLocks noChangeAspect="1"/>
          </p:cNvGraphicFramePr>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5293" name="Document" r:id="rId4" imgW="6311976" imgH="8821947" progId="Word.Document.12">
                  <p:embed/>
                </p:oleObj>
              </mc:Choice>
              <mc:Fallback>
                <p:oleObj name="Document" r:id="rId4" imgW="6311976" imgH="8821947" progId="Word.Document.12">
                  <p:embed/>
                  <p:pic>
                    <p:nvPicPr>
                      <p:cNvPr id="0" name=""/>
                      <p:cNvPicPr/>
                      <p:nvPr/>
                    </p:nvPicPr>
                    <p:blipFill>
                      <a:blip r:embed="rId5"/>
                      <a:stretch>
                        <a:fillRect/>
                      </a:stretch>
                    </p:blipFill>
                    <p:spPr>
                      <a:xfrm>
                        <a:off x="4953000" y="1714501"/>
                        <a:ext cx="3581400" cy="4078398"/>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2106076810"/>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066800"/>
            <a:ext cx="7848600" cy="5181600"/>
          </a:xfrm>
        </p:spPr>
        <p:txBody>
          <a:bodyPr>
            <a:normAutofit/>
          </a:bodyPr>
          <a:lstStyle/>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Взята из частного сектора.</a:t>
            </a:r>
          </a:p>
          <a:p>
            <a:pPr lvl="1"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Используется для разработки программного обеспечения, цепей поставок, в министерстве обороны США</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Лохами и МакКормак разработали данную модель после того, </a:t>
            </a:r>
            <a:br>
              <a:rPr lang="en-US" b="0" i="0" u="none" baseline="0">
                <a:solidFill>
                  <a:schemeClr val="tx1">
                    <a:lumMod val="75000"/>
                    <a:lumOff val="25000"/>
                  </a:schemeClr>
                </a:solidFill>
                <a:latin typeface="Calibri" panose="020F0502020204030204" pitchFamily="34" charset="0"/>
                <a:cs typeface="Calibri" panose="020F0502020204030204" pitchFamily="34" charset="0"/>
              </a:rPr>
            </a:br>
            <a:r>
              <a:rPr lang="ru-Ru" b="0" i="0" u="none" baseline="0">
                <a:solidFill>
                  <a:schemeClr val="tx1">
                    <a:lumMod val="75000"/>
                    <a:lumOff val="25000"/>
                  </a:schemeClr>
                </a:solidFill>
                <a:latin typeface="Calibri" panose="020F0502020204030204" pitchFamily="34" charset="0"/>
                <a:cs typeface="Calibri" panose="020F0502020204030204" pitchFamily="34" charset="0"/>
              </a:rPr>
              <a:t>как обнаружили пробелы в обосновании причин низкой/высокой эффективности. </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Первоначально CMM была разделена на пять уровней.</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Для упрощения сбора данных модель была обновлена: вопросы теперь имеют два варианта ответа, и вес вопросов и баллы за них зависят от их важности для обеспечения функциональности. </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11 модулей (каждый модуль дополнен КПЭ).</a:t>
            </a:r>
            <a:endParaRPr lang="ru-Ru" sz="1800"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21</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373039" y="284210"/>
            <a:ext cx="7772400" cy="523220"/>
          </a:xfrm>
        </p:spPr>
        <p:txBody>
          <a:bodyPr/>
          <a:lstStyle/>
          <a:p>
            <a:pPr algn="l" rtl="0"/>
            <a:r>
              <a:rPr lang="ru-Ru" b="1" i="0" u="none" baseline="0">
                <a:latin typeface="Calibri" panose="020F0502020204030204" pitchFamily="34" charset="0"/>
                <a:cs typeface="Calibri" panose="020F0502020204030204" pitchFamily="34" charset="0"/>
              </a:rPr>
              <a:t>МОДЕЛЬ ТЕХНОЛОГИЧЕСКОЙ ЗРЕЛОСТИ</a:t>
            </a:r>
          </a:p>
        </p:txBody>
      </p:sp>
    </p:spTree>
    <p:extLst>
      <p:ext uri="{BB962C8B-B14F-4D97-AF65-F5344CB8AC3E}">
        <p14:creationId xmlns:p14="http://schemas.microsoft.com/office/powerpoint/2010/main" val="1235920364"/>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a:xfrm>
            <a:off x="401757" y="419100"/>
            <a:ext cx="8534401" cy="914400"/>
          </a:xfrm>
        </p:spPr>
        <p:txBody>
          <a:bodyPr>
            <a:normAutofit/>
          </a:bodyPr>
          <a:lstStyle/>
          <a:p>
            <a:pPr algn="ctr" rtl="0"/>
            <a:r>
              <a:rPr lang="ru-Ru" sz="2400" b="1" i="0" u="none" baseline="0">
                <a:latin typeface="Calibri" panose="020F0502020204030204" pitchFamily="34" charset="0"/>
                <a:cs typeface="Calibri" panose="020F0502020204030204" pitchFamily="34" charset="0"/>
              </a:rPr>
              <a:t>NSCA 2.0 ПРЕДСТАВЛЯЕТ СОБОЙ ОЦЕНКУ 11 ФУНКЦИОНАЛЬНЫХ ОБЛАСТЕЙ</a:t>
            </a:r>
          </a:p>
        </p:txBody>
      </p:sp>
      <p:sp>
        <p:nvSpPr>
          <p:cNvPr id="83" name="Slide Number Placeholder 3"/>
          <p:cNvSpPr>
            <a:spLocks noGrp="1"/>
          </p:cNvSpPr>
          <p:nvPr>
            <p:ph type="sldNum" sz="quarter" idx="10"/>
          </p:nvPr>
        </p:nvSpPr>
        <p:spPr>
          <a:xfrm>
            <a:off x="6992103" y="6510464"/>
            <a:ext cx="2044700" cy="184666"/>
          </a:xfrm>
        </p:spPr>
        <p:txBody>
          <a:bodyPr/>
          <a:lstStyle/>
          <a:p>
            <a:pPr algn="r" rtl="0"/>
            <a:fld id="{A68742CE-0441-40DD-9C59-FF6ADAD92323}" type="slidenum">
              <a:rPr>
                <a:solidFill>
                  <a:srgbClr val="000000"/>
                </a:solidFill>
                <a:latin typeface="Calibri" panose="020F0502020204030204" pitchFamily="34" charset="0"/>
                <a:cs typeface="Calibri" panose="020F0502020204030204" pitchFamily="34" charset="0"/>
              </a:rPr>
              <a:pPr/>
              <a:t>22</a:t>
            </a:fld>
            <a:endParaRPr lang="ru-Ru">
              <a:solidFill>
                <a:srgbClr val="000000"/>
              </a:solidFill>
              <a:latin typeface="Calibri" panose="020F0502020204030204" pitchFamily="34" charset="0"/>
              <a:cs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795102530"/>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948436" y="5492234"/>
            <a:ext cx="3200400" cy="369332"/>
          </a:xfrm>
          <a:prstGeom prst="rect">
            <a:avLst/>
          </a:prstGeom>
          <a:noFill/>
        </p:spPr>
        <p:txBody>
          <a:bodyPr wrap="square" rtlCol="0">
            <a:spAutoFit/>
          </a:bodyPr>
          <a:lstStyle/>
          <a:p>
            <a:pPr algn="ctr" rtl="0"/>
            <a:r>
              <a:rPr lang="ru-Ru" b="0" i="0" u="none" baseline="0">
                <a:solidFill>
                  <a:schemeClr val="bg1"/>
                </a:solidFill>
                <a:latin typeface="Calibri" panose="020F0502020204030204" pitchFamily="34" charset="0"/>
                <a:cs typeface="Calibri" panose="020F0502020204030204" pitchFamily="34" charset="0"/>
              </a:rPr>
              <a:t>ОКРУЖАЮЩАЯ СРЕДА</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Calibri" panose="020F0502020204030204" pitchFamily="34" charset="0"/>
              <a:cs typeface="Calibri" panose="020F0502020204030204" pitchFamily="34" charset="0"/>
            </a:endParaRPr>
          </a:p>
        </p:txBody>
      </p:sp>
      <p:sp>
        <p:nvSpPr>
          <p:cNvPr id="8" name="TextBox 7"/>
          <p:cNvSpPr txBox="1"/>
          <p:nvPr/>
        </p:nvSpPr>
        <p:spPr>
          <a:xfrm>
            <a:off x="1981200" y="2057400"/>
            <a:ext cx="5105400" cy="276999"/>
          </a:xfrm>
          <a:prstGeom prst="rect">
            <a:avLst/>
          </a:prstGeom>
          <a:noFill/>
        </p:spPr>
        <p:txBody>
          <a:bodyPr wrap="square" rtlCol="0">
            <a:spAutoFit/>
          </a:bodyPr>
          <a:lstStyle/>
          <a:p>
            <a:pPr algn="ctr" rtl="0"/>
            <a:r>
              <a:rPr lang="ru-Ru" sz="1200" b="0" i="0" u="none" baseline="0">
                <a:solidFill>
                  <a:schemeClr val="bg1"/>
                </a:solidFill>
                <a:latin typeface="Calibri" panose="020F0502020204030204" pitchFamily="34" charset="0"/>
                <a:cs typeface="Calibri" panose="020F0502020204030204" pitchFamily="34" charset="0"/>
              </a:rPr>
              <a:t>Центральные  &gt; Промежуточные  &gt;  Периферийные </a:t>
            </a:r>
          </a:p>
        </p:txBody>
      </p:sp>
    </p:spTree>
    <p:extLst>
      <p:ext uri="{BB962C8B-B14F-4D97-AF65-F5344CB8AC3E}">
        <p14:creationId xmlns:p14="http://schemas.microsoft.com/office/powerpoint/2010/main" val="3394942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438150" y="1362075"/>
            <a:ext cx="8324850" cy="609600"/>
          </a:xfrm>
        </p:spPr>
        <p:txBody>
          <a:bodyPr>
            <a:normAutofit fontScale="90000"/>
          </a:bodyPr>
          <a:lstStyle/>
          <a:p>
            <a:pPr algn="l" rtl="0"/>
            <a:r>
              <a:rPr lang="ru-Ru" b="0" i="0" u="none" baseline="0">
                <a:latin typeface="Calibri" panose="020F0502020204030204" pitchFamily="34" charset="0"/>
                <a:ea typeface="Gill Sans MT" pitchFamily="34" charset="0"/>
                <a:cs typeface="Calibri" panose="020F0502020204030204" pitchFamily="34" charset="0"/>
              </a:rPr>
              <a:t>Определение уровня зрелости и вклад в общий балл СММ</a:t>
            </a:r>
            <a:endParaRPr lang="ru-Ru" altLang="en-US" strike="sngStrike" dirty="0">
              <a:latin typeface="Calibri" panose="020F0502020204030204" pitchFamily="34" charset="0"/>
              <a:cs typeface="Calibri" panose="020F0502020204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084974117"/>
              </p:ext>
            </p:extLst>
          </p:nvPr>
        </p:nvGraphicFramePr>
        <p:xfrm>
          <a:off x="258762" y="2064497"/>
          <a:ext cx="5063321" cy="4034002"/>
        </p:xfrm>
        <a:graphic>
          <a:graphicData uri="http://schemas.openxmlformats.org/drawingml/2006/table">
            <a:tbl>
              <a:tblPr firstRow="1" firstCol="1">
                <a:tableStyleId>{6E25E649-3F16-4E02-A733-19D2CDBF48F0}</a:tableStyleId>
              </a:tblPr>
              <a:tblGrid>
                <a:gridCol w="1637733">
                  <a:extLst>
                    <a:ext uri="{9D8B030D-6E8A-4147-A177-3AD203B41FA5}">
                      <a16:colId xmlns:a16="http://schemas.microsoft.com/office/drawing/2014/main" val="20000"/>
                    </a:ext>
                  </a:extLst>
                </a:gridCol>
                <a:gridCol w="1542197">
                  <a:extLst>
                    <a:ext uri="{9D8B030D-6E8A-4147-A177-3AD203B41FA5}">
                      <a16:colId xmlns:a16="http://schemas.microsoft.com/office/drawing/2014/main" val="20001"/>
                    </a:ext>
                  </a:extLst>
                </a:gridCol>
                <a:gridCol w="1883391">
                  <a:extLst>
                    <a:ext uri="{9D8B030D-6E8A-4147-A177-3AD203B41FA5}">
                      <a16:colId xmlns:a16="http://schemas.microsoft.com/office/drawing/2014/main" val="20002"/>
                    </a:ext>
                  </a:extLst>
                </a:gridCol>
              </a:tblGrid>
              <a:tr h="57162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Уровень зрелости </a:t>
                      </a:r>
                      <a:r>
                        <a:rPr kumimoji="0" lang="ru-Ru" sz="1200" b="1" i="0" u="none" strike="noStrike" cap="none" normalizeH="0" baseline="0">
                          <a:ln>
                            <a:noFill/>
                          </a:ln>
                          <a:solidFill>
                            <a:schemeClr val="bg1"/>
                          </a:solidFill>
                          <a:effectLst/>
                          <a:latin typeface="Calibri" panose="020F0502020204030204" pitchFamily="34" charset="0"/>
                          <a:cs typeface="Calibri" panose="020F0502020204030204" pitchFamily="34" charset="0"/>
                        </a:rPr>
                        <a:t>(Вклад)</a:t>
                      </a:r>
                      <a:endParaRPr kumimoji="0" lang="ru-Ru" altLang="en-US" sz="1200" u="none" strike="noStrike" cap="none" normalizeH="0" baseline="0" dirty="0">
                        <a:ln>
                          <a:noFill/>
                        </a:ln>
                        <a:solidFill>
                          <a:schemeClr val="bg1"/>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Определение</a:t>
                      </a:r>
                      <a:endParaRPr kumimoji="0" lang="ru-Ru" altLang="en-US" sz="1200" b="1" i="0" u="none" strike="noStrike" cap="none" normalizeH="0" baseline="0" dirty="0">
                        <a:ln>
                          <a:noFill/>
                        </a:ln>
                        <a:solidFill>
                          <a:schemeClr val="bg1"/>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bg1"/>
                          </a:solidFill>
                          <a:effectLst/>
                          <a:latin typeface="Calibri" panose="020F0502020204030204" pitchFamily="34" charset="0"/>
                          <a:cs typeface="Calibri" panose="020F0502020204030204" pitchFamily="34" charset="0"/>
                        </a:rPr>
                        <a:t>Пример материальных запасов</a:t>
                      </a:r>
                    </a:p>
                  </a:txBody>
                  <a:tcPr marL="91448" marR="91448" marT="45772" marB="45772" anchor="ctr" horzOverflow="overflow"/>
                </a:tc>
                <a:extLst>
                  <a:ext uri="{0D108BD9-81ED-4DB2-BD59-A6C34878D82A}">
                    <a16:rowId xmlns:a16="http://schemas.microsoft.com/office/drawing/2014/main" val="10000"/>
                  </a:ext>
                </a:extLst>
              </a:tr>
              <a:tr h="785186">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Базовый</a:t>
                      </a:r>
                    </a:p>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bg1"/>
                          </a:solidFill>
                          <a:effectLst/>
                          <a:latin typeface="Calibri" panose="020F0502020204030204" pitchFamily="34" charset="0"/>
                          <a:cs typeface="Calibri" panose="020F0502020204030204" pitchFamily="34" charset="0"/>
                        </a:rPr>
                        <a:t>(50 %)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Обязательные возможности и ресурсы</a:t>
                      </a: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карточки учета</a:t>
                      </a:r>
                      <a:endParaRPr kumimoji="0" lang="ru-Ru" altLang="en-US" sz="1200" u="none" strike="noStrike" kern="1200" cap="none" normalizeH="0" baseline="0" dirty="0">
                        <a:ln>
                          <a:noFill/>
                        </a:ln>
                        <a:solidFill>
                          <a:srgbClr val="635C5B"/>
                        </a:solidFill>
                        <a:effectLst/>
                        <a:latin typeface="Calibri" panose="020F0502020204030204" pitchFamily="34" charset="0"/>
                        <a:ea typeface="Gill Sans MT" pitchFamily="34" charset="0"/>
                        <a:cs typeface="Calibri" panose="020F0502020204030204" pitchFamily="34" charset="0"/>
                      </a:endParaRPr>
                    </a:p>
                  </a:txBody>
                  <a:tcPr marL="91448" marR="91448" marT="45772" marB="45772" anchor="ctr" horzOverflow="overflow"/>
                </a:tc>
                <a:extLst>
                  <a:ext uri="{0D108BD9-81ED-4DB2-BD59-A6C34878D82A}">
                    <a16:rowId xmlns:a16="http://schemas.microsoft.com/office/drawing/2014/main" val="10001"/>
                  </a:ext>
                </a:extLst>
              </a:tr>
              <a:tr h="63890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Средний</a:t>
                      </a:r>
                      <a:br>
                        <a:rPr kumimoji="0" lang="ru-Ru" sz="1200" u="none" strike="noStrike" cap="none" normalizeH="0" baseline="0">
                          <a:ln>
                            <a:noFill/>
                          </a:ln>
                          <a:solidFill>
                            <a:schemeClr val="bg1"/>
                          </a:solidFill>
                          <a:effectLst/>
                          <a:latin typeface="Calibri" panose="020F0502020204030204" pitchFamily="34" charset="0"/>
                          <a:cs typeface="Calibri" panose="020F0502020204030204" pitchFamily="34" charset="0"/>
                        </a:rPr>
                      </a:b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(30 %)</a:t>
                      </a:r>
                      <a:endParaRPr kumimoji="0" lang="ru-Ru" altLang="en-US" sz="1200" b="1" i="0" u="none" strike="noStrike" cap="none" normalizeH="0" baseline="0" dirty="0">
                        <a:ln>
                          <a:noFill/>
                        </a:ln>
                        <a:solidFill>
                          <a:schemeClr val="bg1"/>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effectLst/>
                          <a:latin typeface="Calibri" panose="020F0502020204030204" pitchFamily="34" charset="0"/>
                          <a:cs typeface="Calibri" panose="020F0502020204030204" pitchFamily="34" charset="0"/>
                        </a:rPr>
                        <a:t>Важные, но не обязательные  </a:t>
                      </a:r>
                      <a:endParaRPr kumimoji="0" lang="ru-Ru" altLang="en-US" sz="1200" b="0" i="0" u="none" strike="noStrike" cap="none" normalizeH="0" baseline="0" dirty="0">
                        <a:ln>
                          <a:noFill/>
                        </a:ln>
                        <a:solidFill>
                          <a:srgbClr val="595959"/>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таблица Excel</a:t>
                      </a:r>
                      <a:endParaRPr kumimoji="0" lang="ru-Ru" altLang="en-US" sz="1200" u="none" strike="noStrike" kern="1200" cap="none" normalizeH="0" baseline="0" dirty="0">
                        <a:ln>
                          <a:noFill/>
                        </a:ln>
                        <a:solidFill>
                          <a:srgbClr val="635C5B"/>
                        </a:solidFill>
                        <a:effectLst/>
                        <a:latin typeface="Calibri" panose="020F0502020204030204" pitchFamily="34" charset="0"/>
                        <a:ea typeface="Gill Sans MT" pitchFamily="34" charset="0"/>
                        <a:cs typeface="Calibri" panose="020F0502020204030204" pitchFamily="34" charset="0"/>
                      </a:endParaRPr>
                    </a:p>
                  </a:txBody>
                  <a:tcPr marL="91448" marR="91448" marT="45772" marB="45772" anchor="ctr" horzOverflow="overflow"/>
                </a:tc>
                <a:extLst>
                  <a:ext uri="{0D108BD9-81ED-4DB2-BD59-A6C34878D82A}">
                    <a16:rowId xmlns:a16="http://schemas.microsoft.com/office/drawing/2014/main" val="10002"/>
                  </a:ext>
                </a:extLst>
              </a:tr>
              <a:tr h="84945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Продвинутый</a:t>
                      </a:r>
                    </a:p>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bg1"/>
                          </a:solidFill>
                          <a:effectLst/>
                          <a:latin typeface="Calibri" panose="020F0502020204030204" pitchFamily="34" charset="0"/>
                          <a:cs typeface="Calibri" panose="020F0502020204030204" pitchFamily="34" charset="0"/>
                        </a:rPr>
                        <a:t>(15 %)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effectLst/>
                          <a:latin typeface="Calibri" panose="020F0502020204030204" pitchFamily="34" charset="0"/>
                          <a:cs typeface="Calibri" panose="020F0502020204030204" pitchFamily="34" charset="0"/>
                        </a:rPr>
                        <a:t>Желательно  </a:t>
                      </a:r>
                      <a:endParaRPr kumimoji="0" lang="ru-Ru" altLang="en-US" sz="1200" b="0" i="0" u="none" strike="noStrike" cap="none" normalizeH="0" baseline="0" dirty="0">
                        <a:ln>
                          <a:noFill/>
                        </a:ln>
                        <a:solidFill>
                          <a:srgbClr val="595959"/>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электронный инструменты отпуска и управления запасами</a:t>
                      </a:r>
                      <a:endParaRPr kumimoji="0" lang="ru-Ru" altLang="en-US" sz="1200" u="none" strike="noStrike" kern="1200" cap="none" normalizeH="0" baseline="0" dirty="0">
                        <a:ln>
                          <a:noFill/>
                        </a:ln>
                        <a:solidFill>
                          <a:srgbClr val="635C5B"/>
                        </a:solidFill>
                        <a:effectLst/>
                        <a:latin typeface="Calibri" panose="020F0502020204030204" pitchFamily="34" charset="0"/>
                        <a:ea typeface="Gill Sans MT" pitchFamily="34" charset="0"/>
                        <a:cs typeface="Calibri" panose="020F0502020204030204" pitchFamily="34" charset="0"/>
                      </a:endParaRPr>
                    </a:p>
                  </a:txBody>
                  <a:tcPr marL="91448" marR="91448" marT="45772" marB="45772" anchor="ctr" horzOverflow="overflow"/>
                </a:tc>
                <a:extLst>
                  <a:ext uri="{0D108BD9-81ED-4DB2-BD59-A6C34878D82A}">
                    <a16:rowId xmlns:a16="http://schemas.microsoft.com/office/drawing/2014/main" val="10003"/>
                  </a:ext>
                </a:extLst>
              </a:tr>
              <a:tr h="84945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Передовой</a:t>
                      </a:r>
                    </a:p>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bg1"/>
                          </a:solidFill>
                          <a:effectLst/>
                          <a:latin typeface="Calibri" panose="020F0502020204030204" pitchFamily="34" charset="0"/>
                          <a:cs typeface="Calibri" panose="020F0502020204030204" pitchFamily="34" charset="0"/>
                        </a:rPr>
                        <a:t>(5 %)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effectLst/>
                          <a:latin typeface="Calibri" panose="020F0502020204030204" pitchFamily="34" charset="0"/>
                          <a:cs typeface="Calibri" panose="020F0502020204030204" pitchFamily="34" charset="0"/>
                        </a:rPr>
                        <a:t>Используется в крупнейших организация в сфере международной логистики </a:t>
                      </a:r>
                      <a:endParaRPr kumimoji="0" lang="ru-Ru" altLang="en-US" sz="1200" b="0" i="0" u="none" strike="noStrike" cap="none" normalizeH="0" baseline="0" dirty="0">
                        <a:ln>
                          <a:noFill/>
                        </a:ln>
                        <a:solidFill>
                          <a:srgbClr val="595959"/>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система ERP для учета запасов </a:t>
                      </a:r>
                      <a:endParaRPr kumimoji="0" lang="ru-Ru" altLang="en-US" sz="1200" u="none" strike="noStrike" kern="1200" cap="none" normalizeH="0" baseline="0" dirty="0">
                        <a:ln>
                          <a:noFill/>
                        </a:ln>
                        <a:solidFill>
                          <a:srgbClr val="635C5B"/>
                        </a:solidFill>
                        <a:effectLst/>
                        <a:latin typeface="Calibri" panose="020F0502020204030204" pitchFamily="34" charset="0"/>
                        <a:ea typeface="Gill Sans MT" pitchFamily="34" charset="0"/>
                        <a:cs typeface="Calibri" panose="020F0502020204030204" pitchFamily="34" charset="0"/>
                      </a:endParaRPr>
                    </a:p>
                  </a:txBody>
                  <a:tcPr marL="91448" marR="91448" marT="45772" marB="45772" anchor="ctr" horzOverflow="overflow"/>
                </a:tc>
                <a:extLst>
                  <a:ext uri="{0D108BD9-81ED-4DB2-BD59-A6C34878D82A}">
                    <a16:rowId xmlns:a16="http://schemas.microsoft.com/office/drawing/2014/main" val="10004"/>
                  </a:ext>
                </a:extLst>
              </a:tr>
            </a:tbl>
          </a:graphicData>
        </a:graphic>
      </p:graphicFrame>
      <p:sp>
        <p:nvSpPr>
          <p:cNvPr id="44064" name="TextBox 7"/>
          <p:cNvSpPr txBox="1">
            <a:spLocks noChangeArrowheads="1"/>
          </p:cNvSpPr>
          <p:nvPr/>
        </p:nvSpPr>
        <p:spPr bwMode="auto">
          <a:xfrm>
            <a:off x="258762" y="6217592"/>
            <a:ext cx="6037263" cy="430887"/>
          </a:xfrm>
          <a:prstGeom prst="rect">
            <a:avLst/>
          </a:prstGeom>
          <a:noFill/>
          <a:ln w="9525">
            <a:solidFill>
              <a:srgbClr val="FF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l" rtl="0"/>
            <a:r>
              <a:rPr lang="ru-Ru" sz="1100" b="1" i="1" u="none" baseline="0">
                <a:latin typeface="Calibri" panose="020F0502020204030204" pitchFamily="34" charset="0"/>
                <a:cs typeface="Calibri" panose="020F0502020204030204" pitchFamily="34" charset="0"/>
              </a:rPr>
              <a:t>Возможности для управления системой цепи поставок = обязательные правила, структуры, процессы, процедуры, инструменты, показатели, отчеты</a:t>
            </a:r>
            <a:endParaRPr lang="ru-Ru" altLang="en-US" sz="1100" b="1" i="1" dirty="0">
              <a:latin typeface="Calibri" panose="020F0502020204030204" pitchFamily="34" charset="0"/>
              <a:cs typeface="Calibri" panose="020F0502020204030204" pitchFamily="34" charset="0"/>
            </a:endParaRPr>
          </a:p>
        </p:txBody>
      </p:sp>
      <p:sp>
        <p:nvSpPr>
          <p:cNvPr id="3" name="TextBox 2"/>
          <p:cNvSpPr txBox="1"/>
          <p:nvPr/>
        </p:nvSpPr>
        <p:spPr>
          <a:xfrm>
            <a:off x="5667369" y="2776822"/>
            <a:ext cx="3275463" cy="2669962"/>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gn="l" rtl="0">
              <a:spcAft>
                <a:spcPts val="300"/>
              </a:spcAft>
              <a:buFont typeface="Arial" panose="020B0604020202020204" pitchFamily="34" charset="0"/>
              <a:buChar char="•"/>
            </a:pPr>
            <a:r>
              <a:rPr lang="ru-Ru" sz="1600" b="0" i="0" u="none" baseline="0">
                <a:solidFill>
                  <a:srgbClr val="635C5B"/>
                </a:solidFill>
                <a:latin typeface="Calibri" panose="020F0502020204030204" pitchFamily="34" charset="0"/>
                <a:ea typeface="Gill Sans MT" pitchFamily="34" charset="0"/>
                <a:cs typeface="Calibri" panose="020F0502020204030204" pitchFamily="34" charset="0"/>
              </a:rPr>
              <a:t>За каждый вопрос дается балл</a:t>
            </a:r>
          </a:p>
          <a:p>
            <a:pPr marL="285750" indent="-285750" algn="l" rtl="0">
              <a:spcAft>
                <a:spcPts val="300"/>
              </a:spcAft>
              <a:buFont typeface="Arial" panose="020B0604020202020204" pitchFamily="34" charset="0"/>
              <a:buChar char="•"/>
            </a:pPr>
            <a:r>
              <a:rPr lang="ru-Ru" sz="1600" b="0" i="0" u="none" baseline="0">
                <a:solidFill>
                  <a:srgbClr val="635C5B"/>
                </a:solidFill>
                <a:latin typeface="Calibri" panose="020F0502020204030204" pitchFamily="34" charset="0"/>
                <a:ea typeface="Gill Sans MT" pitchFamily="34" charset="0"/>
                <a:cs typeface="Calibri" panose="020F0502020204030204" pitchFamily="34" charset="0"/>
              </a:rPr>
              <a:t>Сумма баллов на каждом уровне зрелости составляет общий балл за этот уровень. </a:t>
            </a:r>
          </a:p>
          <a:p>
            <a:pPr marL="285750" indent="-285750" algn="l" rtl="0">
              <a:spcAft>
                <a:spcPts val="300"/>
              </a:spcAft>
              <a:buFont typeface="Arial" panose="020B0604020202020204" pitchFamily="34" charset="0"/>
              <a:buChar char="•"/>
            </a:pPr>
            <a:r>
              <a:rPr lang="ru-Ru" sz="1600" b="0" i="0" u="none" baseline="0">
                <a:solidFill>
                  <a:srgbClr val="635C5B"/>
                </a:solidFill>
                <a:latin typeface="Calibri" panose="020F0502020204030204" pitchFamily="34" charset="0"/>
                <a:ea typeface="Gill Sans MT" pitchFamily="34" charset="0"/>
                <a:cs typeface="Calibri" panose="020F0502020204030204" pitchFamily="34" charset="0"/>
              </a:rPr>
              <a:t>Сумма всех баллов составляет общий балл за этот модуль.</a:t>
            </a:r>
          </a:p>
          <a:p>
            <a:pPr marL="285750" indent="-285750" algn="l" rtl="0">
              <a:spcAft>
                <a:spcPts val="300"/>
              </a:spcAft>
              <a:buFont typeface="Arial" panose="020B0604020202020204" pitchFamily="34" charset="0"/>
              <a:buChar char="•"/>
            </a:pPr>
            <a:r>
              <a:rPr lang="ru-Ru" sz="1600" b="0" i="0" u="none" baseline="0">
                <a:solidFill>
                  <a:srgbClr val="635C5B"/>
                </a:solidFill>
                <a:latin typeface="Calibri" panose="020F0502020204030204" pitchFamily="34" charset="0"/>
                <a:ea typeface="Gill Sans MT" pitchFamily="34" charset="0"/>
                <a:cs typeface="Calibri" panose="020F0502020204030204" pitchFamily="34" charset="0"/>
              </a:rPr>
              <a:t>Возможно сочетание базовых возможностей и возможностей с более высоким уровнем зрелости.</a:t>
            </a:r>
          </a:p>
        </p:txBody>
      </p:sp>
      <p:sp>
        <p:nvSpPr>
          <p:cNvPr id="10" name="Title 1"/>
          <p:cNvSpPr txBox="1">
            <a:spLocks/>
          </p:cNvSpPr>
          <p:nvPr/>
        </p:nvSpPr>
        <p:spPr bwMode="auto">
          <a:xfrm>
            <a:off x="2960688" y="296612"/>
            <a:ext cx="6022975" cy="1006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rtl="0">
              <a:defRPr/>
            </a:pPr>
            <a:r>
              <a:rPr lang="ru-Ru" sz="3200" b="1" i="0" u="none" baseline="0">
                <a:latin typeface="Calibri" panose="020F0502020204030204" pitchFamily="34" charset="0"/>
                <a:cs typeface="Calibri" panose="020F0502020204030204" pitchFamily="34" charset="0"/>
              </a:rPr>
              <a:t>Общий балл в модели технологической зрелости</a:t>
            </a:r>
            <a:endParaRPr lang="ru-Ru" sz="3200" strike="sngStrike" dirty="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a:xfrm>
            <a:off x="6858000" y="6537773"/>
            <a:ext cx="2133600" cy="169277"/>
          </a:xfrm>
        </p:spPr>
        <p:txBody>
          <a:bodyPr/>
          <a:lstStyle/>
          <a:p>
            <a:pPr algn="r" rtl="0"/>
            <a:fld id="{B9F1CF4F-F94A-4E72-8A7A-1D90E0D98BB3}" type="slidenum">
              <a:rPr sz="500">
                <a:latin typeface="Calibri" panose="020F0502020204030204" pitchFamily="34" charset="0"/>
                <a:cs typeface="Calibri" panose="020F0502020204030204" pitchFamily="34" charset="0"/>
              </a:rPr>
              <a:pPr/>
              <a:t>23</a:t>
            </a:fld>
            <a:endParaRPr lang="ru-Ru" altLang="en-US" sz="5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7884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064"/>
                                        </p:tgtEl>
                                        <p:attrNameLst>
                                          <p:attrName>style.visibility</p:attrName>
                                        </p:attrNameLst>
                                      </p:cBhvr>
                                      <p:to>
                                        <p:strVal val="visible"/>
                                      </p:to>
                                    </p:set>
                                    <p:animEffect transition="in" filter="fade">
                                      <p:cBhvr>
                                        <p:cTn id="7" dur="1000"/>
                                        <p:tgtEl>
                                          <p:spTgt spid="44064"/>
                                        </p:tgtEl>
                                      </p:cBhvr>
                                    </p:animEffect>
                                    <p:anim calcmode="lin" valueType="num">
                                      <p:cBhvr>
                                        <p:cTn id="8" dur="1000" fill="hold"/>
                                        <p:tgtEl>
                                          <p:spTgt spid="44064"/>
                                        </p:tgtEl>
                                        <p:attrNameLst>
                                          <p:attrName>ppt_x</p:attrName>
                                        </p:attrNameLst>
                                      </p:cBhvr>
                                      <p:tavLst>
                                        <p:tav tm="0">
                                          <p:val>
                                            <p:strVal val="#ppt_x"/>
                                          </p:val>
                                        </p:tav>
                                        <p:tav tm="100000">
                                          <p:val>
                                            <p:strVal val="#ppt_x"/>
                                          </p:val>
                                        </p:tav>
                                      </p:tavLst>
                                    </p:anim>
                                    <p:anim calcmode="lin" valueType="num">
                                      <p:cBhvr>
                                        <p:cTn id="9" dur="1000" fill="hold"/>
                                        <p:tgtEl>
                                          <p:spTgt spid="440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301939"/>
            <a:ext cx="6824663" cy="778761"/>
          </a:xfrm>
        </p:spPr>
        <p:txBody>
          <a:bodyPr>
            <a:normAutofit fontScale="90000"/>
          </a:bodyPr>
          <a:lstStyle/>
          <a:p>
            <a:pPr algn="l" rtl="0"/>
            <a:r>
              <a:rPr lang="ru-Ru" b="0" i="0" u="none" baseline="0">
                <a:latin typeface="Calibri" panose="020F0502020204030204" pitchFamily="34" charset="0"/>
                <a:cs typeface="Calibri" panose="020F0502020204030204" pitchFamily="34" charset="0"/>
              </a:rPr>
              <a:t>Результаты СММ информационной системы управления логистикой NSCA 2.0 в стране X</a:t>
            </a:r>
          </a:p>
        </p:txBody>
      </p:sp>
      <p:sp>
        <p:nvSpPr>
          <p:cNvPr id="4" name="Slide Number Placeholder 3"/>
          <p:cNvSpPr>
            <a:spLocks noGrp="1"/>
          </p:cNvSpPr>
          <p:nvPr>
            <p:ph type="sldNum" sz="quarter" idx="12"/>
          </p:nvPr>
        </p:nvSpPr>
        <p:spPr/>
        <p:txBody>
          <a:bodyPr/>
          <a:lstStyle/>
          <a:p>
            <a:pPr algn="r" rtl="0"/>
            <a:fld id="{B9F1CF4F-F94A-4E72-8A7A-1D90E0D98BB3}" type="slidenum">
              <a:rPr>
                <a:latin typeface="Calibri" panose="020F0502020204030204" pitchFamily="34" charset="0"/>
                <a:cs typeface="Calibri" panose="020F0502020204030204" pitchFamily="34" charset="0"/>
              </a:rPr>
              <a:pPr/>
              <a:t>24</a:t>
            </a:fld>
            <a:endParaRPr lang="ru-Ru" altLang="en-US">
              <a:latin typeface="Calibri" panose="020F0502020204030204" pitchFamily="34" charset="0"/>
              <a:cs typeface="Calibri" panose="020F0502020204030204" pitchFamily="34" charset="0"/>
            </a:endParaRPr>
          </a:p>
        </p:txBody>
      </p:sp>
      <p:pic>
        <p:nvPicPr>
          <p:cNvPr id="5" name="Picture 4"/>
          <p:cNvPicPr/>
          <p:nvPr/>
        </p:nvPicPr>
        <p:blipFill>
          <a:blip r:embed="rId3">
            <a:extLst>
              <a:ext uri="{28A0092B-C50C-407E-A947-70E740481C1C}">
                <a14:useLocalDpi xmlns:a14="http://schemas.microsoft.com/office/drawing/2010/main"/>
              </a:ext>
            </a:extLst>
          </a:blip>
          <a:srcRect/>
          <a:stretch>
            <a:fillRect/>
          </a:stretch>
        </p:blipFill>
        <p:spPr bwMode="auto">
          <a:xfrm>
            <a:off x="242888" y="1219201"/>
            <a:ext cx="8901112" cy="5257799"/>
          </a:xfrm>
          <a:prstGeom prst="rect">
            <a:avLst/>
          </a:prstGeom>
          <a:noFill/>
        </p:spPr>
      </p:pic>
      <p:sp>
        <p:nvSpPr>
          <p:cNvPr id="7" name="Rectangle 6"/>
          <p:cNvSpPr/>
          <p:nvPr/>
        </p:nvSpPr>
        <p:spPr bwMode="auto">
          <a:xfrm>
            <a:off x="3348037" y="6096000"/>
            <a:ext cx="842963" cy="2286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6" name="TextBox 5"/>
          <p:cNvSpPr txBox="1"/>
          <p:nvPr/>
        </p:nvSpPr>
        <p:spPr>
          <a:xfrm>
            <a:off x="3332562" y="6087548"/>
            <a:ext cx="706038" cy="215444"/>
          </a:xfrm>
          <a:prstGeom prst="rect">
            <a:avLst/>
          </a:prstGeom>
          <a:noFill/>
        </p:spPr>
        <p:txBody>
          <a:bodyPr wrap="square" rtlCol="0">
            <a:spAutoFit/>
          </a:bodyPr>
          <a:lstStyle/>
          <a:p>
            <a:pPr algn="l" rtl="0"/>
            <a:r>
              <a:rPr lang="ru-Ru" sz="800" b="0" i="0" u="none" baseline="0">
                <a:latin typeface="Calibri" panose="020F0502020204030204" pitchFamily="34" charset="0"/>
                <a:cs typeface="Calibri" panose="020F0502020204030204" pitchFamily="34" charset="0"/>
              </a:rPr>
              <a:t>Базовый </a:t>
            </a:r>
          </a:p>
        </p:txBody>
      </p:sp>
      <p:sp>
        <p:nvSpPr>
          <p:cNvPr id="8" name="Rectangle 7"/>
          <p:cNvSpPr/>
          <p:nvPr/>
        </p:nvSpPr>
        <p:spPr bwMode="auto">
          <a:xfrm>
            <a:off x="4429125" y="6115050"/>
            <a:ext cx="514350" cy="2275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9" name="Rectangle 8"/>
          <p:cNvSpPr/>
          <p:nvPr/>
        </p:nvSpPr>
        <p:spPr bwMode="auto">
          <a:xfrm>
            <a:off x="5164932" y="6096000"/>
            <a:ext cx="514350" cy="2275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10" name="Rectangle 9"/>
          <p:cNvSpPr/>
          <p:nvPr/>
        </p:nvSpPr>
        <p:spPr bwMode="auto">
          <a:xfrm>
            <a:off x="5932882" y="6100762"/>
            <a:ext cx="514350" cy="2275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11" name="TextBox 10"/>
          <p:cNvSpPr txBox="1"/>
          <p:nvPr/>
        </p:nvSpPr>
        <p:spPr>
          <a:xfrm>
            <a:off x="4332679" y="6087548"/>
            <a:ext cx="842963" cy="215444"/>
          </a:xfrm>
          <a:prstGeom prst="rect">
            <a:avLst/>
          </a:prstGeom>
          <a:noFill/>
        </p:spPr>
        <p:txBody>
          <a:bodyPr wrap="square" rtlCol="0">
            <a:spAutoFit/>
          </a:bodyPr>
          <a:lstStyle/>
          <a:p>
            <a:pPr algn="l" rtl="0"/>
            <a:r>
              <a:rPr lang="ru-Ru" sz="800" b="0" i="0" u="none" baseline="0">
                <a:latin typeface="Calibri" panose="020F0502020204030204" pitchFamily="34" charset="0"/>
                <a:cs typeface="Calibri" panose="020F0502020204030204" pitchFamily="34" charset="0"/>
              </a:rPr>
              <a:t>Средний </a:t>
            </a:r>
          </a:p>
        </p:txBody>
      </p:sp>
      <p:sp>
        <p:nvSpPr>
          <p:cNvPr id="12" name="TextBox 11"/>
          <p:cNvSpPr txBox="1"/>
          <p:nvPr/>
        </p:nvSpPr>
        <p:spPr>
          <a:xfrm>
            <a:off x="5111349" y="6087548"/>
            <a:ext cx="842963" cy="215444"/>
          </a:xfrm>
          <a:prstGeom prst="rect">
            <a:avLst/>
          </a:prstGeom>
          <a:noFill/>
        </p:spPr>
        <p:txBody>
          <a:bodyPr wrap="square" rtlCol="0">
            <a:spAutoFit/>
          </a:bodyPr>
          <a:lstStyle/>
          <a:p>
            <a:pPr algn="l" rtl="0"/>
            <a:r>
              <a:rPr lang="ru-Ru" sz="800" b="0" i="0" u="none" baseline="0">
                <a:latin typeface="Calibri" panose="020F0502020204030204" pitchFamily="34" charset="0"/>
                <a:cs typeface="Calibri" panose="020F0502020204030204" pitchFamily="34" charset="0"/>
              </a:rPr>
              <a:t>Продвинутый</a:t>
            </a:r>
          </a:p>
        </p:txBody>
      </p:sp>
      <p:sp>
        <p:nvSpPr>
          <p:cNvPr id="13" name="TextBox 12"/>
          <p:cNvSpPr txBox="1"/>
          <p:nvPr/>
        </p:nvSpPr>
        <p:spPr>
          <a:xfrm>
            <a:off x="5900735" y="6083086"/>
            <a:ext cx="1246585" cy="215444"/>
          </a:xfrm>
          <a:prstGeom prst="rect">
            <a:avLst/>
          </a:prstGeom>
          <a:noFill/>
        </p:spPr>
        <p:txBody>
          <a:bodyPr wrap="square" rtlCol="0">
            <a:spAutoFit/>
          </a:bodyPr>
          <a:lstStyle/>
          <a:p>
            <a:pPr algn="l" rtl="0"/>
            <a:r>
              <a:rPr lang="ru-Ru" sz="800" b="0" i="0" u="none" baseline="0">
                <a:latin typeface="Calibri" panose="020F0502020204030204" pitchFamily="34" charset="0"/>
                <a:cs typeface="Calibri" panose="020F0502020204030204" pitchFamily="34" charset="0"/>
              </a:rPr>
              <a:t>Передовой</a:t>
            </a:r>
          </a:p>
        </p:txBody>
      </p:sp>
    </p:spTree>
    <p:extLst>
      <p:ext uri="{BB962C8B-B14F-4D97-AF65-F5344CB8AC3E}">
        <p14:creationId xmlns:p14="http://schemas.microsoft.com/office/powerpoint/2010/main" val="35668247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3163" y="131655"/>
            <a:ext cx="88184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l" rtl="0"/>
            <a:r>
              <a:rPr lang="ru-Ru" sz="3000" b="1" i="0" u="none" baseline="0">
                <a:latin typeface="Calibri" panose="020F0502020204030204" pitchFamily="34" charset="0"/>
                <a:cs typeface="Calibri" panose="020F0502020204030204" pitchFamily="34" charset="0"/>
              </a:rPr>
              <a:t>Пример Теплокарты CMM в разбивке по функциям и уровням</a:t>
            </a:r>
          </a:p>
        </p:txBody>
      </p:sp>
      <p:sp>
        <p:nvSpPr>
          <p:cNvPr id="4" name="Slide Number Placeholder 3"/>
          <p:cNvSpPr>
            <a:spLocks noGrp="1"/>
          </p:cNvSpPr>
          <p:nvPr>
            <p:ph type="sldNum" sz="quarter" idx="12"/>
          </p:nvPr>
        </p:nvSpPr>
        <p:spPr/>
        <p:txBody>
          <a:bodyPr/>
          <a:lstStyle/>
          <a:p>
            <a:pPr algn="r" rtl="0"/>
            <a:fld id="{B9F1CF4F-F94A-4E72-8A7A-1D90E0D98BB3}" type="slidenum">
              <a:rPr>
                <a:latin typeface="Calibri" panose="020F0502020204030204" pitchFamily="34" charset="0"/>
                <a:cs typeface="Calibri" panose="020F0502020204030204" pitchFamily="34" charset="0"/>
              </a:rPr>
              <a:pPr/>
              <a:t>25</a:t>
            </a:fld>
            <a:endParaRPr lang="ru-Ru" altLang="en-US">
              <a:latin typeface="Calibri" panose="020F0502020204030204" pitchFamily="34" charset="0"/>
              <a:cs typeface="Calibri" panose="020F0502020204030204" pitchFamily="34"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17725"/>
          <a:stretch/>
        </p:blipFill>
        <p:spPr>
          <a:xfrm>
            <a:off x="173163" y="1272534"/>
            <a:ext cx="8568501" cy="5533081"/>
          </a:xfrm>
          <a:prstGeom prst="rect">
            <a:avLst/>
          </a:prstGeom>
        </p:spPr>
      </p:pic>
    </p:spTree>
    <p:extLst>
      <p:ext uri="{BB962C8B-B14F-4D97-AF65-F5344CB8AC3E}">
        <p14:creationId xmlns:p14="http://schemas.microsoft.com/office/powerpoint/2010/main" val="7761967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162800" cy="4524315"/>
          </a:xfrm>
        </p:spPr>
        <p:txBody>
          <a:bodyPr/>
          <a:lstStyle/>
          <a:p>
            <a:pPr algn="l" rtl="0"/>
            <a:r>
              <a:rPr lang="ru-Ru" b="0" i="0" u="none" baseline="0">
                <a:latin typeface="Calibri" panose="020F0502020204030204" pitchFamily="34" charset="0"/>
                <a:cs typeface="Calibri" panose="020F0502020204030204" pitchFamily="34" charset="0"/>
              </a:rPr>
              <a:t>NSCA/ Ключевые показатели эффективности</a:t>
            </a:r>
            <a:br>
              <a:rPr lang="ru-Ru">
                <a:latin typeface="Calibri" panose="020F0502020204030204" pitchFamily="34" charset="0"/>
                <a:cs typeface="Calibri" panose="020F0502020204030204" pitchFamily="34" charset="0"/>
              </a:rPr>
            </a:br>
            <a:br>
              <a:rPr lang="ru-Ru">
                <a:solidFill>
                  <a:schemeClr val="bg1"/>
                </a:solidFill>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 официальное название страны Х</a:t>
            </a:r>
            <a:r>
              <a:rPr lang="ru-Ru" b="0" i="1" u="none" baseline="0">
                <a:solidFill>
                  <a:schemeClr val="bg1"/>
                </a:solidFill>
                <a:latin typeface="Calibri" panose="020F0502020204030204" pitchFamily="34" charset="0"/>
                <a:cs typeface="Calibri" panose="020F0502020204030204" pitchFamily="34" charset="0"/>
              </a:rPr>
              <a:t>, официальная организация (участник команды IP/NSCA)</a:t>
            </a:r>
            <a:br>
              <a:rPr lang="ru-Ru" i="1">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algn="r" rtl="0">
              <a:defRPr/>
            </a:pPr>
            <a:fld id="{42782948-4DBE-204D-AB9E-B65E067054AE}" type="slidenum">
              <a:rPr>
                <a:latin typeface="Calibri" panose="020F0502020204030204" pitchFamily="34" charset="0"/>
                <a:cs typeface="Calibri" panose="020F0502020204030204" pitchFamily="34" charset="0"/>
              </a:rPr>
              <a:pPr>
                <a:defRPr/>
              </a:pPr>
              <a:t>26</a:t>
            </a:fld>
            <a:endParaRPr lang="ru-Ru">
              <a:latin typeface="Calibri" panose="020F0502020204030204" pitchFamily="34" charset="0"/>
              <a:cs typeface="Calibri" panose="020F0502020204030204" pitchFamily="34" charset="0"/>
            </a:endParaRPr>
          </a:p>
        </p:txBody>
      </p:sp>
      <p:sp>
        <p:nvSpPr>
          <p:cNvPr id="6" name="Oval Callout 5"/>
          <p:cNvSpPr/>
          <p:nvPr/>
        </p:nvSpPr>
        <p:spPr>
          <a:xfrm>
            <a:off x="5486400" y="3886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b="0" i="0" u="none" baseline="0">
                <a:latin typeface="Calibri" panose="020F0502020204030204" pitchFamily="34" charset="0"/>
                <a:cs typeface="Calibri" panose="020F0502020204030204" pitchFamily="34" charset="0"/>
              </a:rPr>
              <a:t>Выберите администратора данных для данного раздела. </a:t>
            </a:r>
          </a:p>
        </p:txBody>
      </p:sp>
    </p:spTree>
    <p:extLst>
      <p:ext uri="{BB962C8B-B14F-4D97-AF65-F5344CB8AC3E}">
        <p14:creationId xmlns:p14="http://schemas.microsoft.com/office/powerpoint/2010/main" val="1903121716"/>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609600"/>
          </a:xfrm>
        </p:spPr>
        <p:txBody>
          <a:bodyPr/>
          <a:lstStyle/>
          <a:p>
            <a:pPr algn="l" rtl="0"/>
            <a:r>
              <a:rPr lang="ru-Ru" b="0" i="0" u="none" baseline="0">
                <a:latin typeface="Calibri" panose="020F0502020204030204" pitchFamily="34" charset="0"/>
                <a:cs typeface="Calibri" panose="020F0502020204030204" pitchFamily="34" charset="0"/>
              </a:rPr>
              <a:t>Критерии включения дополнительных КПЭ</a:t>
            </a:r>
          </a:p>
        </p:txBody>
      </p:sp>
      <p:sp>
        <p:nvSpPr>
          <p:cNvPr id="3" name="Content Placeholder 2"/>
          <p:cNvSpPr>
            <a:spLocks noGrp="1"/>
          </p:cNvSpPr>
          <p:nvPr>
            <p:ph idx="1"/>
          </p:nvPr>
        </p:nvSpPr>
        <p:spPr>
          <a:xfrm>
            <a:off x="685800" y="1219200"/>
            <a:ext cx="7467600" cy="4495800"/>
          </a:xfrm>
        </p:spPr>
        <p:txBody>
          <a:bodyPr>
            <a:normAutofit fontScale="92500" lnSpcReduction="20000"/>
          </a:bodyPr>
          <a:lstStyle/>
          <a:p>
            <a:pPr algn="l" rtl="0"/>
            <a:r>
              <a:rPr lang="ru-Ru" sz="2800" b="0" i="0" u="none" baseline="0">
                <a:latin typeface="Calibri" panose="020F0502020204030204" pitchFamily="34" charset="0"/>
                <a:cs typeface="Calibri" panose="020F0502020204030204" pitchFamily="34" charset="0"/>
              </a:rPr>
              <a:t>Основные КПЭ всегда выполняются.</a:t>
            </a:r>
          </a:p>
          <a:p>
            <a:pPr algn="l" rtl="0"/>
            <a:r>
              <a:rPr lang="ru-Ru" sz="2800" b="0" i="0" u="none" baseline="0">
                <a:latin typeface="Calibri" panose="020F0502020204030204" pitchFamily="34" charset="0"/>
                <a:cs typeface="Calibri" panose="020F0502020204030204" pitchFamily="34" charset="0"/>
              </a:rPr>
              <a:t>Данные должны быть доступны, единообразны по определению и стандартизированы при сборе данных.</a:t>
            </a:r>
          </a:p>
          <a:p>
            <a:pPr algn="l" rtl="0"/>
            <a:r>
              <a:rPr lang="ru-Ru" sz="2800" b="0" i="0" u="none" baseline="0">
                <a:latin typeface="Calibri" panose="020F0502020204030204" pitchFamily="34" charset="0"/>
                <a:cs typeface="Calibri" panose="020F0502020204030204" pitchFamily="34" charset="0"/>
              </a:rPr>
              <a:t>Данные должны быть сопоставимыми с учетом времени.</a:t>
            </a:r>
          </a:p>
          <a:p>
            <a:pPr algn="l" rtl="0"/>
            <a:r>
              <a:rPr lang="ru-Ru" sz="2800" b="0" i="0" u="none" baseline="0">
                <a:latin typeface="Calibri" panose="020F0502020204030204" pitchFamily="34" charset="0"/>
                <a:cs typeface="Calibri" panose="020F0502020204030204" pitchFamily="34" charset="0"/>
              </a:rPr>
              <a:t>Данные рассчитанной метрики должны иметь практическую ценность для повышения эффективности.</a:t>
            </a:r>
          </a:p>
          <a:p>
            <a:pPr algn="l" rtl="0"/>
            <a:r>
              <a:rPr lang="ru-Ru" sz="2800" b="0" i="0" u="none" baseline="0">
                <a:latin typeface="Calibri" panose="020F0502020204030204" pitchFamily="34" charset="0"/>
                <a:cs typeface="Calibri" panose="020F0502020204030204" pitchFamily="34" charset="0"/>
              </a:rPr>
              <a:t>Метрика должна предусматривать возможность ее пересчета G страны X на регулярной основе.</a:t>
            </a:r>
          </a:p>
        </p:txBody>
      </p:sp>
      <p:sp>
        <p:nvSpPr>
          <p:cNvPr id="4" name="Date Placeholder 3"/>
          <p:cNvSpPr>
            <a:spLocks noGrp="1"/>
          </p:cNvSpPr>
          <p:nvPr>
            <p:ph type="dt" sz="half" idx="10"/>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27</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09415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85274151"/>
              </p:ext>
            </p:extLst>
          </p:nvPr>
        </p:nvGraphicFramePr>
        <p:xfrm>
          <a:off x="228600" y="1044134"/>
          <a:ext cx="8534399" cy="4715415"/>
        </p:xfrm>
        <a:graphic>
          <a:graphicData uri="http://schemas.openxmlformats.org/drawingml/2006/table">
            <a:tbl>
              <a:tblPr firstRow="1">
                <a:tableStyleId>{69012ECD-51FC-41F1-AA8D-1B2483CD663E}</a:tableStyleId>
              </a:tblPr>
              <a:tblGrid>
                <a:gridCol w="1225054">
                  <a:extLst>
                    <a:ext uri="{9D8B030D-6E8A-4147-A177-3AD203B41FA5}">
                      <a16:colId xmlns:a16="http://schemas.microsoft.com/office/drawing/2014/main" val="20000"/>
                    </a:ext>
                  </a:extLst>
                </a:gridCol>
                <a:gridCol w="3490786">
                  <a:extLst>
                    <a:ext uri="{9D8B030D-6E8A-4147-A177-3AD203B41FA5}">
                      <a16:colId xmlns:a16="http://schemas.microsoft.com/office/drawing/2014/main" val="20001"/>
                    </a:ext>
                  </a:extLst>
                </a:gridCol>
                <a:gridCol w="3818559">
                  <a:extLst>
                    <a:ext uri="{9D8B030D-6E8A-4147-A177-3AD203B41FA5}">
                      <a16:colId xmlns:a16="http://schemas.microsoft.com/office/drawing/2014/main" val="20002"/>
                    </a:ext>
                  </a:extLst>
                </a:gridCol>
              </a:tblGrid>
              <a:tr h="437534">
                <a:tc>
                  <a:txBody>
                    <a:bodyPr/>
                    <a:lstStyle/>
                    <a:p>
                      <a:pPr marL="0" marR="0" indent="0" algn="l" rtl="0">
                        <a:lnSpc>
                          <a:spcPct val="100000"/>
                        </a:lnSpc>
                        <a:spcBef>
                          <a:spcPts val="0"/>
                        </a:spcBef>
                        <a:spcAft>
                          <a:spcPts val="1200"/>
                        </a:spcAft>
                        <a:buFont typeface="Arial" panose="020B0604020202020204" pitchFamily="34" charset="0"/>
                        <a:buNone/>
                      </a:pPr>
                      <a:r>
                        <a:rPr lang="ru-Ru" sz="1000" b="0" i="0" u="none" baseline="0">
                          <a:effectLst/>
                          <a:latin typeface="Calibri" panose="020F0502020204030204" pitchFamily="34" charset="0"/>
                          <a:cs typeface="Calibri" panose="020F0502020204030204" pitchFamily="34" charset="0"/>
                        </a:rPr>
                        <a:t>Категория</a:t>
                      </a:r>
                      <a:endParaRPr lang="ru-Ru" sz="1000" b="1"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0000"/>
                        </a:lnSpc>
                        <a:spcBef>
                          <a:spcPts val="0"/>
                        </a:spcBef>
                        <a:spcAft>
                          <a:spcPts val="0"/>
                        </a:spcAft>
                        <a:buFont typeface="Symbol" panose="05050102010706020507" pitchFamily="18" charset="2"/>
                        <a:buNone/>
                      </a:pPr>
                      <a:r>
                        <a:rPr lang="ru-Ru" sz="1000" b="0" i="0" u="none" baseline="0">
                          <a:effectLst/>
                          <a:latin typeface="Calibri" panose="020F0502020204030204" pitchFamily="34" charset="0"/>
                          <a:cs typeface="Calibri" panose="020F0502020204030204" pitchFamily="34" charset="0"/>
                        </a:rPr>
                        <a:t>Ключевые КПЭ</a:t>
                      </a:r>
                      <a:endParaRPr lang="ru-Ru" sz="1000" b="1"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0000"/>
                        </a:lnSpc>
                        <a:spcBef>
                          <a:spcPts val="0"/>
                        </a:spcBef>
                        <a:spcAft>
                          <a:spcPts val="1200"/>
                        </a:spcAft>
                        <a:buFont typeface="Symbol" panose="05050102010706020507" pitchFamily="18" charset="2"/>
                        <a:buNone/>
                      </a:pPr>
                      <a:r>
                        <a:rPr lang="ru-Ru" sz="1000" b="0" i="0" u="none" baseline="0">
                          <a:effectLst/>
                          <a:latin typeface="Calibri" panose="020F0502020204030204" pitchFamily="34" charset="0"/>
                          <a:cs typeface="Calibri" panose="020F0502020204030204" pitchFamily="34" charset="0"/>
                        </a:rPr>
                        <a:t>Дополнительные КПЭ</a:t>
                      </a:r>
                      <a:endParaRPr lang="ru-Ru" sz="1000" b="1"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1057">
                <a:tc>
                  <a:txBody>
                    <a:bodyPr/>
                    <a:lstStyle/>
                    <a:p>
                      <a:pPr marL="0" marR="0" algn="l" rtl="0">
                        <a:lnSpc>
                          <a:spcPct val="100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Прогнозирование</a:t>
                      </a:r>
                      <a:endParaRPr lang="en-US" sz="1050" b="0" i="0" u="none" baseline="0">
                        <a:effectLst/>
                        <a:latin typeface="Calibri" panose="020F0502020204030204" pitchFamily="34" charset="0"/>
                        <a:cs typeface="Calibri" panose="020F0502020204030204" pitchFamily="34" charset="0"/>
                      </a:endParaRPr>
                    </a:p>
                    <a:p>
                      <a:pPr marL="0" marR="0" algn="l" rtl="0">
                        <a:lnSpc>
                          <a:spcPct val="100000"/>
                        </a:lnSpc>
                        <a:spcBef>
                          <a:spcPts val="0"/>
                        </a:spcBef>
                        <a:spcAft>
                          <a:spcPts val="1200"/>
                        </a:spcAft>
                      </a:pPr>
                      <a:endParaRPr lang="ru-Ru" sz="1050"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0000"/>
                        </a:lnSpc>
                        <a:spcBef>
                          <a:spcPts val="0"/>
                        </a:spcBef>
                        <a:spcAft>
                          <a:spcPts val="0"/>
                        </a:spcAft>
                        <a:buFont typeface="Symbol" panose="05050102010706020507" pitchFamily="18" charset="2"/>
                        <a:buChar char=""/>
                      </a:pPr>
                      <a:r>
                        <a:rPr lang="ru-Ru" sz="1050" b="0" i="0" u="none" baseline="0">
                          <a:effectLst/>
                          <a:latin typeface="Calibri" panose="020F0502020204030204" pitchFamily="34" charset="0"/>
                          <a:cs typeface="Calibri" panose="020F0502020204030204" pitchFamily="34" charset="0"/>
                        </a:rPr>
                        <a:t>Точность прогноза </a:t>
                      </a:r>
                    </a:p>
                    <a:p>
                      <a:pPr marL="177800" marR="0" lvl="0" indent="-177800" algn="l" rtl="0">
                        <a:lnSpc>
                          <a:spcPct val="100000"/>
                        </a:lnSpc>
                        <a:spcBef>
                          <a:spcPts val="0"/>
                        </a:spcBef>
                        <a:spcAft>
                          <a:spcPts val="0"/>
                        </a:spcAft>
                        <a:buFont typeface="Symbol" panose="05050102010706020507" pitchFamily="18" charset="2"/>
                        <a:buChar char=""/>
                      </a:pPr>
                      <a:r>
                        <a:rPr lang="ru-Ru" sz="1050" b="0" i="0" u="none" baseline="0">
                          <a:effectLst/>
                          <a:latin typeface="Calibri" panose="020F0502020204030204" pitchFamily="34" charset="0"/>
                          <a:cs typeface="Calibri" panose="020F0502020204030204" pitchFamily="34" charset="0"/>
                        </a:rPr>
                        <a:t>Источник финансирования</a:t>
                      </a:r>
                      <a:endParaRPr lang="ru-Ru" sz="1050"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Точность плана поставок</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79544">
                <a:tc>
                  <a:txBody>
                    <a:bodyPr/>
                    <a:lstStyle/>
                    <a:p>
                      <a:pPr marL="0" marR="0" algn="l" rtl="0">
                        <a:lnSpc>
                          <a:spcPct val="100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Закупки</a:t>
                      </a:r>
                      <a:endParaRPr lang="ru-Ru" sz="105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Показатель своевременности и полноты доставок поставщиками.</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Уплаченная сумма как процент международной справочной цены.</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Количество срочных заказов поставщикам в форме процента от всех размещенных заказов.</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Показатель выполнения заказов поставщиками.</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Используемые методы закупок.</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Процент заказанных продуктов из национального перечня жизненно важных лекарственных препаратов.</a:t>
                      </a:r>
                      <a:endParaRPr lang="en-US" sz="1050" b="0" i="0" u="none" kern="1200" baseline="0">
                        <a:effectLst/>
                        <a:latin typeface="Calibri" panose="020F0502020204030204" pitchFamily="34" charset="0"/>
                        <a:cs typeface="Calibri" panose="020F0502020204030204" pitchFamily="34" charset="0"/>
                      </a:endParaRP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endParaRPr lang="ru-Ru" sz="1050" b="0" i="0" u="none" kern="1200" baseline="0">
                        <a:effectLst/>
                        <a:latin typeface="Calibri" panose="020F0502020204030204" pitchFamily="34" charset="0"/>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01605">
                <a:tc>
                  <a:txBody>
                    <a:bodyPr/>
                    <a:lstStyle/>
                    <a:p>
                      <a:pPr marL="0" marR="0" algn="l" rtl="0">
                        <a:lnSpc>
                          <a:spcPct val="100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Складирование и управлением запасами.</a:t>
                      </a:r>
                      <a:endParaRPr lang="ru-Ru" sz="105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Обеспечение запасами в соответствии с планом</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Коэффициент дефицита товаров-маркеров по уровню системы</a:t>
                      </a:r>
                      <a:endParaRPr lang="ru-Ru" sz="1050" b="1" u="sng" kern="1200" dirty="0">
                        <a:effectLst/>
                        <a:latin typeface="Calibri" panose="020F0502020204030204" pitchFamily="34" charset="0"/>
                        <a:cs typeface="Calibri" panose="020F0502020204030204" pitchFamily="34" charset="0"/>
                      </a:endParaRP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Точность определения запасов</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Коэффициент выполнения заказов</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Убытки в результате повреждения, краж и истечения срока годности </a:t>
                      </a:r>
                      <a:endParaRPr lang="ru-Ru" sz="1050" b="1" u="sng"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Количество или продолжительность отклонений температуры в холодильном хранилище</a:t>
                      </a:r>
                    </a:p>
                    <a:p>
                      <a:pPr marL="177800" marR="0" lvl="0" indent="-1778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ru-Ru" sz="1050" b="1" i="0" u="sng" kern="1200" baseline="0">
                          <a:effectLst/>
                          <a:latin typeface="Calibri" panose="020F0502020204030204" pitchFamily="34" charset="0"/>
                          <a:cs typeface="Calibri" panose="020F0502020204030204" pitchFamily="34" charset="0"/>
                        </a:rPr>
                        <a:t>Коэффициент дефицита одного или нескольких продуктов-маркеров с разбивкой по учреждениям</a:t>
                      </a:r>
                    </a:p>
                    <a:p>
                      <a:pPr marL="177800" marR="0" lvl="0" indent="-1778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ru-Ru" sz="1050" b="0" i="0" u="none" kern="1200" baseline="0">
                          <a:effectLst/>
                          <a:latin typeface="Calibri" panose="020F0502020204030204" pitchFamily="34" charset="0"/>
                          <a:cs typeface="Calibri" panose="020F0502020204030204" pitchFamily="34" charset="0"/>
                        </a:rPr>
                        <a:t>Стоимость складских операций (подлежит уточнению на основании данных исследований формирования затрат в Совместных и Национальных медицинских торговых точках)</a:t>
                      </a:r>
                      <a:endParaRPr lang="ru-Ru" sz="1050" kern="1200" dirty="0">
                        <a:effectLst/>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ru-Ru" sz="1050" b="1" u="sng" kern="1200" dirty="0">
                        <a:effectLst/>
                        <a:latin typeface="Calibri" panose="020F0502020204030204" pitchFamily="34" charset="0"/>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marL="0" marR="0" algn="l" rtl="0">
                        <a:lnSpc>
                          <a:spcPct val="100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Распределение</a:t>
                      </a:r>
                      <a:endParaRPr lang="ru-Ru" sz="105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Своевременная доставка в учреждение</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Срочные заказы в процентном выражении, размещенные учреждениями здравоохранения</a:t>
                      </a:r>
                      <a:endParaRPr lang="ru-Ru" sz="1050" b="1" u="sng"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ru-Ru" sz="1050" b="0" i="0" u="none" kern="1200" baseline="0">
                          <a:effectLst/>
                          <a:latin typeface="Calibri" panose="020F0502020204030204" pitchFamily="34" charset="0"/>
                          <a:cs typeface="Calibri" panose="020F0502020204030204" pitchFamily="34" charset="0"/>
                        </a:rPr>
                        <a:t>Стоимость операций по распределению (подлежит уточнению на основании данных исследований формирования затрат в Совместных и Национальных медицинских торговых точках)</a:t>
                      </a:r>
                      <a:endParaRPr lang="ru-Ru" sz="1050" kern="1200" dirty="0">
                        <a:solidFill>
                          <a:schemeClr val="tx1"/>
                        </a:solidFill>
                        <a:effectLst/>
                        <a:latin typeface="Calibri" panose="020F0502020204030204" pitchFamily="34" charset="0"/>
                        <a:ea typeface="+mn-ea"/>
                        <a:cs typeface="Calibri" panose="020F0502020204030204" pitchFamily="34" charset="0"/>
                      </a:endParaRPr>
                    </a:p>
                    <a:p>
                      <a:pPr marL="0" marR="0" lvl="0" indent="0" algn="l" defTabSz="914400" rtl="0" eaLnBrk="1" latinLnBrk="0" hangingPunct="1">
                        <a:lnSpc>
                          <a:spcPct val="100000"/>
                        </a:lnSpc>
                        <a:spcBef>
                          <a:spcPts val="0"/>
                        </a:spcBef>
                        <a:spcAft>
                          <a:spcPts val="0"/>
                        </a:spcAft>
                        <a:buFont typeface="Symbol" panose="05050102010706020507" pitchFamily="18" charset="2"/>
                        <a:buNone/>
                      </a:pP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95672">
                <a:tc>
                  <a:txBody>
                    <a:bodyPr/>
                    <a:lstStyle/>
                    <a:p>
                      <a:pPr marL="0" marR="0" algn="l" rtl="0">
                        <a:lnSpc>
                          <a:spcPct val="100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Служба управления персоналом</a:t>
                      </a:r>
                      <a:endParaRPr lang="en-US" sz="1050" b="0" i="0" u="none" baseline="0">
                        <a:effectLst/>
                        <a:latin typeface="Calibri" panose="020F0502020204030204" pitchFamily="34" charset="0"/>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Коэффициент текучести кадров</a:t>
                      </a:r>
                      <a:endParaRPr lang="ru-Ru" sz="1050" b="1" u="sng"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Процент вакантных ключевых позиций.</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45021">
                <a:tc>
                  <a:txBody>
                    <a:bodyPr/>
                    <a:lstStyle/>
                    <a:p>
                      <a:pPr marL="0" marR="0" algn="l" rtl="0">
                        <a:lnSpc>
                          <a:spcPct val="100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Данные и информация</a:t>
                      </a:r>
                      <a:endParaRPr lang="ru-Ru" sz="105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Показатель своевременности отчетности учреждений</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Показатель полноты отчетности учреждения</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53988" name="Title 2"/>
          <p:cNvSpPr txBox="1">
            <a:spLocks/>
          </p:cNvSpPr>
          <p:nvPr/>
        </p:nvSpPr>
        <p:spPr bwMode="auto">
          <a:xfrm>
            <a:off x="1885950" y="1028700"/>
            <a:ext cx="5772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457200" eaLnBrk="0" hangingPunct="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684213" indent="-230188" defTabSz="457200" eaLnBrk="0" hangingPunct="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indent="-230188" defTabSz="45720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146175" indent="-231775" defTabSz="457200" eaLnBrk="0" hangingPunct="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255713" indent="-230188" defTabSz="457200" eaLnBrk="0" hangingPunct="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7129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1701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6273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084513" indent="-230188" defTabSz="4572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l" rtl="0">
              <a:spcAft>
                <a:spcPct val="0"/>
              </a:spcAft>
              <a:buFontTx/>
              <a:buNone/>
            </a:pPr>
            <a:endParaRPr lang="ru-Ru" altLang="en-US" sz="1800" b="1">
              <a:solidFill>
                <a:srgbClr val="002F6C"/>
              </a:solidFill>
              <a:latin typeface="Calibri" panose="020F0502020204030204" pitchFamily="34" charset="0"/>
              <a:cs typeface="Calibri" panose="020F0502020204030204" pitchFamily="34" charset="0"/>
            </a:endParaRPr>
          </a:p>
        </p:txBody>
      </p:sp>
      <p:sp>
        <p:nvSpPr>
          <p:cNvPr id="8" name="Rectangle 7"/>
          <p:cNvSpPr/>
          <p:nvPr/>
        </p:nvSpPr>
        <p:spPr bwMode="auto">
          <a:xfrm>
            <a:off x="5213409" y="6416057"/>
            <a:ext cx="1824038" cy="21312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lgn="l" defTabSz="342900" rtl="0">
              <a:lnSpc>
                <a:spcPct val="107000"/>
              </a:lnSpc>
              <a:defRPr/>
            </a:pPr>
            <a:r>
              <a:rPr lang="ru-Ru" sz="750" b="1" i="0" u="sng" baseline="0">
                <a:solidFill>
                  <a:prstClr val="black"/>
                </a:solidFill>
                <a:latin typeface="Calibri" panose="020F0502020204030204" pitchFamily="34" charset="0"/>
                <a:cs typeface="Calibri" panose="020F0502020204030204" pitchFamily="34" charset="0"/>
              </a:rPr>
              <a:t>Жирный подчеркнутый = КПЭ учреждения</a:t>
            </a:r>
          </a:p>
        </p:txBody>
      </p:sp>
      <p:sp>
        <p:nvSpPr>
          <p:cNvPr id="6" name="Title 2"/>
          <p:cNvSpPr>
            <a:spLocks noGrp="1"/>
          </p:cNvSpPr>
          <p:nvPr>
            <p:ph type="title"/>
          </p:nvPr>
        </p:nvSpPr>
        <p:spPr>
          <a:xfrm>
            <a:off x="228600" y="302223"/>
            <a:ext cx="7696200" cy="662353"/>
          </a:xfrm>
        </p:spPr>
        <p:txBody>
          <a:bodyPr rtlCol="0">
            <a:normAutofit fontScale="90000"/>
          </a:bodyPr>
          <a:lstStyle/>
          <a:p>
            <a:pPr algn="l" rtl="0">
              <a:defRPr/>
            </a:pPr>
            <a:r>
              <a:rPr lang="ru-Ru" sz="2700" b="0" i="0" u="none" baseline="0">
                <a:latin typeface="Calibri" panose="020F0502020204030204" pitchFamily="34" charset="0"/>
                <a:cs typeface="Calibri" panose="020F0502020204030204" pitchFamily="34" charset="0"/>
              </a:rPr>
              <a:t>Ключевые показатели эффективности для использования в рамках NSCA в стране Х</a:t>
            </a:r>
          </a:p>
        </p:txBody>
      </p:sp>
    </p:spTree>
    <p:extLst>
      <p:ext uri="{BB962C8B-B14F-4D97-AF65-F5344CB8AC3E}">
        <p14:creationId xmlns:p14="http://schemas.microsoft.com/office/powerpoint/2010/main" val="29848259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3539430"/>
          </a:xfrm>
        </p:spPr>
        <p:txBody>
          <a:bodyPr/>
          <a:lstStyle/>
          <a:p>
            <a:pPr algn="l" rtl="0"/>
            <a:r>
              <a:rPr lang="ru-Ru" sz="3200" b="0" i="0" u="none" baseline="0">
                <a:latin typeface="Calibri" panose="020F0502020204030204" pitchFamily="34" charset="0"/>
                <a:cs typeface="Calibri" panose="020F0502020204030204" pitchFamily="34" charset="0"/>
              </a:rPr>
              <a:t>NSCA. Товары-маркеры</a:t>
            </a:r>
            <a:br>
              <a:rPr lang="ru-Ru" sz="3200">
                <a:latin typeface="Calibri" panose="020F0502020204030204" pitchFamily="34" charset="0"/>
                <a:cs typeface="Calibri" panose="020F0502020204030204" pitchFamily="34" charset="0"/>
              </a:rPr>
            </a:br>
            <a:br>
              <a:rPr lang="ru-Ru" sz="3200">
                <a:latin typeface="Calibri" panose="020F0502020204030204" pitchFamily="34" charset="0"/>
                <a:cs typeface="Calibri" panose="020F0502020204030204" pitchFamily="34" charset="0"/>
              </a:rPr>
            </a:br>
            <a:r>
              <a:rPr lang="ru-Ru" sz="3200" b="0" i="1" u="none" baseline="0">
                <a:latin typeface="Calibri" panose="020F0502020204030204" pitchFamily="34" charset="0"/>
                <a:cs typeface="Calibri" panose="020F0502020204030204" pitchFamily="34" charset="0"/>
              </a:rPr>
              <a:t> официальное название страны Х</a:t>
            </a:r>
            <a:r>
              <a:rPr lang="ru-Ru" sz="3200" b="0" i="1" u="none" baseline="0">
                <a:solidFill>
                  <a:schemeClr val="bg1"/>
                </a:solidFill>
                <a:latin typeface="Calibri" panose="020F0502020204030204" pitchFamily="34" charset="0"/>
                <a:cs typeface="Calibri" panose="020F0502020204030204" pitchFamily="34" charset="0"/>
              </a:rPr>
              <a:t>, официальная организация </a:t>
            </a:r>
            <a:br>
              <a:rPr lang="ru-Ru" sz="3200" i="1">
                <a:latin typeface="Calibri" panose="020F0502020204030204" pitchFamily="34" charset="0"/>
                <a:cs typeface="Calibri" panose="020F0502020204030204" pitchFamily="34" charset="0"/>
              </a:rPr>
            </a:br>
            <a:br>
              <a:rPr lang="ru-Ru" sz="3200">
                <a:latin typeface="Calibri" panose="020F0502020204030204" pitchFamily="34" charset="0"/>
                <a:cs typeface="Calibri" panose="020F0502020204030204" pitchFamily="34" charset="0"/>
              </a:rPr>
            </a:br>
            <a:br>
              <a:rPr lang="ru-Ru" sz="3200" i="1">
                <a:latin typeface="Calibri" panose="020F0502020204030204" pitchFamily="34" charset="0"/>
                <a:cs typeface="Calibri" panose="020F0502020204030204" pitchFamily="34" charset="0"/>
              </a:rPr>
            </a:br>
            <a:endParaRPr lang="ru-Ru" sz="3200"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a:xfrm>
            <a:off x="152400" y="6541620"/>
            <a:ext cx="2133600" cy="161583"/>
          </a:xfrm>
          <a:prstGeom prst="rect">
            <a:avLst/>
          </a:prstGeom>
        </p:spPr>
        <p:txBody>
          <a:bodyPr/>
          <a:lstStyle/>
          <a:p>
            <a:pPr algn="l" rtl="0">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algn="r" rtl="0">
              <a:defRPr/>
            </a:pPr>
            <a:fld id="{42782948-4DBE-204D-AB9E-B65E067054AE}" type="slidenum">
              <a:rPr>
                <a:latin typeface="Calibri" panose="020F0502020204030204" pitchFamily="34" charset="0"/>
                <a:cs typeface="Calibri" panose="020F0502020204030204" pitchFamily="34" charset="0"/>
              </a:rPr>
              <a:pPr>
                <a:defRPr/>
              </a:pPr>
              <a:t>29</a:t>
            </a:fld>
            <a:endParaRPr lang="ru-Ru">
              <a:latin typeface="Calibri" panose="020F0502020204030204" pitchFamily="34" charset="0"/>
              <a:cs typeface="Calibri" panose="020F0502020204030204" pitchFamily="34" charset="0"/>
            </a:endParaRPr>
          </a:p>
        </p:txBody>
      </p:sp>
      <p:sp>
        <p:nvSpPr>
          <p:cNvPr id="6" name="Oval Callout 5"/>
          <p:cNvSpPr/>
          <p:nvPr/>
        </p:nvSpPr>
        <p:spPr>
          <a:xfrm>
            <a:off x="5715000" y="3505200"/>
            <a:ext cx="2743200" cy="20574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a:latin typeface="Calibri" panose="020F0502020204030204" pitchFamily="34" charset="0"/>
                <a:cs typeface="Calibri" panose="020F0502020204030204" pitchFamily="34" charset="0"/>
              </a:rPr>
              <a:t>Выберите ответственного за принятие решений по данному разделу: это должен быть человек, обладающий правом голоса при выборе перечня маркеров.</a:t>
            </a:r>
          </a:p>
        </p:txBody>
      </p:sp>
    </p:spTree>
    <p:extLst>
      <p:ext uri="{BB962C8B-B14F-4D97-AF65-F5344CB8AC3E}">
        <p14:creationId xmlns:p14="http://schemas.microsoft.com/office/powerpoint/2010/main" val="256271392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891565"/>
            <a:ext cx="7924800" cy="5715000"/>
          </a:xfrm>
        </p:spPr>
        <p:txBody>
          <a:bodyPr>
            <a:normAutofit lnSpcReduction="10000"/>
          </a:bodyPr>
          <a:lstStyle/>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Справочная информация и цели</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Опыт</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План-карты цепи поставок</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Модель технологической зрелости (CMM)</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Ключевые показатели эффективности</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Товары-маркеры</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Подготовка для проведения оценки в Уганде</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Деятельность по планированию с обратной связью</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Сроки</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Выборка</a:t>
            </a:r>
          </a:p>
          <a:p>
            <a:pPr marL="342900" indent="-342900" algn="l" rtl="0">
              <a:buFont typeface="Arial" panose="020B0604020202020204" pitchFamily="34" charset="0"/>
              <a:buChar char="•"/>
            </a:pPr>
            <a:r>
              <a:rPr lang="ru-Ru" b="0" i="0" u="none" baseline="0">
                <a:latin typeface="Calibri" panose="020F0502020204030204" pitchFamily="34" charset="0"/>
                <a:cs typeface="Calibri" panose="020F0502020204030204" pitchFamily="34" charset="0"/>
              </a:rPr>
              <a:t>Деятельность по CMM с использованием планшетов</a:t>
            </a:r>
          </a:p>
          <a:p>
            <a:pPr marL="342900" indent="-342900" algn="l" rtl="0">
              <a:buFont typeface="Arial" panose="020B0604020202020204" pitchFamily="34" charset="0"/>
              <a:buChar char="•"/>
            </a:pPr>
            <a:endParaRPr lang="ru-Ru" dirty="0">
              <a:latin typeface="Calibri" panose="020F0502020204030204" pitchFamily="34" charset="0"/>
              <a:cs typeface="Calibri" panose="020F0502020204030204" pitchFamily="34" charset="0"/>
            </a:endParaRPr>
          </a:p>
          <a:p>
            <a:pPr marL="342900" indent="-342900" algn="l" rtl="0">
              <a:buFont typeface="Arial" panose="020B0604020202020204" pitchFamily="34" charset="0"/>
              <a:buChar char="•"/>
            </a:pPr>
            <a:endParaRPr lang="ru-Ru" dirty="0">
              <a:latin typeface="Calibri" panose="020F0502020204030204" pitchFamily="34" charset="0"/>
              <a:cs typeface="Calibri" panose="020F0502020204030204" pitchFamily="34" charset="0"/>
            </a:endParaRPr>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b="0" i="0" u="none" strike="noStrike" kern="1200" cap="none" spc="0" normalizeH="0" baseline="0" noProof="0">
              <a:ln>
                <a:noFill/>
              </a:ln>
              <a:solidFill>
                <a:srgbClr val="635C5B"/>
              </a:solidFill>
              <a:effectLst/>
              <a:uLnTx/>
              <a:uFillTx/>
              <a:latin typeface="Calibri" panose="020F0502020204030204" pitchFamily="34" charset="0"/>
              <a:ea typeface="+mn-ea"/>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A3E3E7B1-5544-488D-89C9-1CBD4FE25131}" type="slidenum">
              <a:rPr>
                <a:latin typeface="Calibri" panose="020F0502020204030204" pitchFamily="34" charset="0"/>
                <a:cs typeface="Calibri" panose="020F0502020204030204" pitchFamily="34" charset="0"/>
              </a:rPr>
              <a:t>3</a:t>
            </a:fld>
            <a:endParaRPr lang="ru-Ru">
              <a:latin typeface="Calibri" panose="020F0502020204030204" pitchFamily="34" charset="0"/>
              <a:cs typeface="Calibri" panose="020F0502020204030204" pitchFamily="34" charset="0"/>
            </a:endParaRPr>
          </a:p>
        </p:txBody>
      </p:sp>
      <p:sp>
        <p:nvSpPr>
          <p:cNvPr id="2" name="Rectangle 1"/>
          <p:cNvSpPr/>
          <p:nvPr/>
        </p:nvSpPr>
        <p:spPr>
          <a:xfrm>
            <a:off x="246819" y="260165"/>
            <a:ext cx="5916043" cy="584775"/>
          </a:xfrm>
          <a:prstGeom prst="rect">
            <a:avLst/>
          </a:prstGeom>
        </p:spPr>
        <p:txBody>
          <a:bodyPr wrap="none">
            <a:spAutoFit/>
          </a:bodyPr>
          <a:lstStyle/>
          <a:p>
            <a:pPr algn="l" rtl="0"/>
            <a:r>
              <a:rPr lang="ru-Ru" sz="3200" b="1" i="0" u="none" baseline="0">
                <a:solidFill>
                  <a:srgbClr val="C00000"/>
                </a:solidFill>
                <a:latin typeface="Calibri" panose="020F0502020204030204" pitchFamily="34" charset="0"/>
                <a:cs typeface="Calibri" panose="020F0502020204030204" pitchFamily="34" charset="0"/>
              </a:rPr>
              <a:t>Повестка дня NSCA 2.0 в Уганде </a:t>
            </a:r>
            <a:endParaRPr lang="ru-Ru"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25909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8631A5-7CBB-41FD-A304-B3D923F4600D}"/>
              </a:ext>
            </a:extLst>
          </p:cNvPr>
          <p:cNvSpPr>
            <a:spLocks noGrp="1"/>
          </p:cNvSpPr>
          <p:nvPr>
            <p:ph idx="1"/>
          </p:nvPr>
        </p:nvSpPr>
        <p:spPr/>
        <p:txBody>
          <a:bodyPr>
            <a:normAutofit fontScale="85000" lnSpcReduction="10000"/>
          </a:bodyPr>
          <a:lstStyle/>
          <a:p>
            <a:pPr algn="l" rtl="0"/>
            <a:r>
              <a:rPr lang="ru-Ru" sz="2400" b="0" i="0" u="none" baseline="0">
                <a:latin typeface="Calibri" panose="020F0502020204030204" pitchFamily="34" charset="0"/>
                <a:cs typeface="Calibri" panose="020F0502020204030204" pitchFamily="34" charset="0"/>
              </a:rPr>
              <a:t>Перечень маркеров:</a:t>
            </a:r>
          </a:p>
          <a:p>
            <a:pPr lvl="1" algn="l" rtl="0"/>
            <a:r>
              <a:rPr lang="ru-Ru" sz="2400" b="0" i="0" u="none" baseline="0">
                <a:latin typeface="Calibri" panose="020F0502020204030204" pitchFamily="34" charset="0"/>
                <a:cs typeface="Calibri" panose="020F0502020204030204" pitchFamily="34" charset="0"/>
              </a:rPr>
              <a:t>Справедливое представление всех программ министерства здравоохранения.</a:t>
            </a:r>
          </a:p>
          <a:p>
            <a:pPr lvl="1" algn="l" rtl="0"/>
            <a:r>
              <a:rPr lang="ru-Ru" sz="2400" b="0" i="0" u="none" baseline="0">
                <a:latin typeface="Calibri" panose="020F0502020204030204" pitchFamily="34" charset="0"/>
                <a:cs typeface="Calibri" panose="020F0502020204030204" pitchFamily="34" charset="0"/>
              </a:rPr>
              <a:t>Должен предоставлять министерству здравоохранения достаточно информации для принятия решений.</a:t>
            </a:r>
          </a:p>
          <a:p>
            <a:pPr lvl="1" algn="l" rtl="0"/>
            <a:r>
              <a:rPr lang="ru-Ru" sz="2400" b="0" i="0" u="none" baseline="0">
                <a:latin typeface="Calibri" panose="020F0502020204030204" pitchFamily="34" charset="0"/>
                <a:cs typeface="Calibri" panose="020F0502020204030204" pitchFamily="34" charset="0"/>
              </a:rPr>
              <a:t>Представляет собой уникальную проблему в работе цепи поставок. </a:t>
            </a:r>
          </a:p>
          <a:p>
            <a:pPr lvl="1" algn="l" rtl="0"/>
            <a:r>
              <a:rPr lang="ru-Ru" sz="2400" b="0" i="0" u="none" baseline="0">
                <a:latin typeface="Calibri" panose="020F0502020204030204" pitchFamily="34" charset="0"/>
                <a:cs typeface="Calibri" panose="020F0502020204030204" pitchFamily="34" charset="0"/>
              </a:rPr>
              <a:t>Представляет неясные каналы отчетности, что приводит к возникновению критических проблем.</a:t>
            </a:r>
          </a:p>
          <a:p>
            <a:pPr lvl="1" algn="l" rtl="0"/>
            <a:r>
              <a:rPr lang="ru-Ru" sz="2400" b="0" i="0" u="none" baseline="0">
                <a:latin typeface="Calibri" panose="020F0502020204030204" pitchFamily="34" charset="0"/>
                <a:cs typeface="Calibri" panose="020F0502020204030204" pitchFamily="34" charset="0"/>
              </a:rPr>
              <a:t>В качестве минимального требования продукт должен быть доступен в Медицинском центре III в соответствии с Перечнем жизненно важных лекарственных препаратов и материалов медицинского назначения Уганды (EMHSLU) </a:t>
            </a:r>
          </a:p>
          <a:p>
            <a:endParaRPr lang="ru-Ru" dirty="0">
              <a:latin typeface="Calibri" panose="020F0502020204030204" pitchFamily="34" charset="0"/>
              <a:cs typeface="Calibri" panose="020F0502020204030204" pitchFamily="34" charset="0"/>
            </a:endParaRPr>
          </a:p>
        </p:txBody>
      </p:sp>
      <p:sp>
        <p:nvSpPr>
          <p:cNvPr id="3" name="Date Placeholder 2">
            <a:extLst>
              <a:ext uri="{FF2B5EF4-FFF2-40B4-BE49-F238E27FC236}">
                <a16:creationId xmlns:a16="http://schemas.microsoft.com/office/drawing/2014/main" id="{3AEADC19-6F4F-418A-943D-01F91EC16B4B}"/>
              </a:ext>
            </a:extLst>
          </p:cNvPr>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a:extLst>
              <a:ext uri="{FF2B5EF4-FFF2-40B4-BE49-F238E27FC236}">
                <a16:creationId xmlns:a16="http://schemas.microsoft.com/office/drawing/2014/main" id="{FA26F4CF-40C7-4C5B-BC57-602000191F2B}"/>
              </a:ext>
            </a:extLst>
          </p:cNvPr>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30</a:t>
            </a:fld>
            <a:endParaRPr lang="ru-Ru">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41407E4D-A4E0-4BA2-BD07-0B8D70473E83}"/>
              </a:ext>
            </a:extLst>
          </p:cNvPr>
          <p:cNvSpPr>
            <a:spLocks noGrp="1"/>
          </p:cNvSpPr>
          <p:nvPr>
            <p:ph type="title"/>
          </p:nvPr>
        </p:nvSpPr>
        <p:spPr>
          <a:xfrm>
            <a:off x="686104" y="848380"/>
            <a:ext cx="7772400" cy="523220"/>
          </a:xfrm>
        </p:spPr>
        <p:txBody>
          <a:bodyPr/>
          <a:lstStyle/>
          <a:p>
            <a:pPr algn="l" rtl="0"/>
            <a:r>
              <a:rPr lang="ru-Ru" b="0" i="0" u="none" baseline="0">
                <a:latin typeface="Calibri" panose="020F0502020204030204" pitchFamily="34" charset="0"/>
                <a:cs typeface="Calibri" panose="020F0502020204030204" pitchFamily="34" charset="0"/>
              </a:rPr>
              <a:t>Критерии товаров-маркеров</a:t>
            </a:r>
          </a:p>
        </p:txBody>
      </p:sp>
    </p:spTree>
    <p:extLst>
      <p:ext uri="{BB962C8B-B14F-4D97-AF65-F5344CB8AC3E}">
        <p14:creationId xmlns:p14="http://schemas.microsoft.com/office/powerpoint/2010/main" val="792108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th-TH">
                <a:latin typeface="Calibri" panose="020F0502020204030204" pitchFamily="34" charset="0"/>
              </a:rPr>
              <a:pPr algn="l" rtl="0"/>
              <a:t>15/08/65</a:t>
            </a:fld>
            <a:endParaRPr lang="ru-Ru">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4294967295"/>
          </p:nvPr>
        </p:nvSpPr>
        <p:spPr>
          <a:xfrm>
            <a:off x="3124200" y="6520934"/>
            <a:ext cx="2895600" cy="184666"/>
          </a:xfrm>
        </p:spPr>
        <p:txBody>
          <a:bodyPr/>
          <a:lstStyle/>
          <a:p>
            <a:pPr rtl="0"/>
            <a:r>
              <a:rPr lang="ru-Ru" b="0" i="0" u="none" baseline="0">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31</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140367" y="66023"/>
            <a:ext cx="7772400" cy="523220"/>
          </a:xfrm>
        </p:spPr>
        <p:txBody>
          <a:bodyPr/>
          <a:lstStyle/>
          <a:p>
            <a:pPr algn="l" rtl="0"/>
            <a:r>
              <a:rPr lang="ru-Ru" b="0" i="0" u="none" baseline="0">
                <a:latin typeface="Calibri" panose="020F0502020204030204" pitchFamily="34" charset="0"/>
                <a:cs typeface="Calibri" panose="020F0502020204030204" pitchFamily="34" charset="0"/>
              </a:rPr>
              <a:t>ТОВАРЫ-МАРКЕРЫ NSCA в стране X</a:t>
            </a:r>
          </a:p>
        </p:txBody>
      </p:sp>
      <p:graphicFrame>
        <p:nvGraphicFramePr>
          <p:cNvPr id="2" name="Table 1"/>
          <p:cNvGraphicFramePr>
            <a:graphicFrameLocks noGrp="1"/>
          </p:cNvGraphicFramePr>
          <p:nvPr>
            <p:extLst>
              <p:ext uri="{D42A27DB-BD31-4B8C-83A1-F6EECF244321}">
                <p14:modId xmlns:p14="http://schemas.microsoft.com/office/powerpoint/2010/main" val="1068144586"/>
              </p:ext>
            </p:extLst>
          </p:nvPr>
        </p:nvGraphicFramePr>
        <p:xfrm>
          <a:off x="173667" y="673600"/>
          <a:ext cx="8817933" cy="6032000"/>
        </p:xfrm>
        <a:graphic>
          <a:graphicData uri="http://schemas.openxmlformats.org/drawingml/2006/table">
            <a:tbl>
              <a:tblPr firstRow="1" bandRow="1">
                <a:tableStyleId>{5C22544A-7EE6-4342-B048-85BDC9FD1C3A}</a:tableStyleId>
              </a:tblPr>
              <a:tblGrid>
                <a:gridCol w="2656367">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2046766">
                  <a:extLst>
                    <a:ext uri="{9D8B030D-6E8A-4147-A177-3AD203B41FA5}">
                      <a16:colId xmlns:a16="http://schemas.microsoft.com/office/drawing/2014/main" val="20003"/>
                    </a:ext>
                  </a:extLst>
                </a:gridCol>
              </a:tblGrid>
              <a:tr h="558297">
                <a:tc>
                  <a:txBody>
                    <a:bodyPr/>
                    <a:lstStyle/>
                    <a:p>
                      <a:pPr algn="l" rtl="0"/>
                      <a:r>
                        <a:rPr lang="ru-Ru" sz="1050" b="1" i="0" u="none" baseline="0">
                          <a:latin typeface="Calibri" panose="020F0502020204030204" pitchFamily="34" charset="0"/>
                          <a:cs typeface="Calibri" panose="020F0502020204030204" pitchFamily="34" charset="0"/>
                        </a:rPr>
                        <a:t>Товар</a:t>
                      </a:r>
                    </a:p>
                  </a:txBody>
                  <a:tcPr/>
                </a:tc>
                <a:tc>
                  <a:txBody>
                    <a:bodyPr/>
                    <a:lstStyle/>
                    <a:p>
                      <a:pPr algn="l" rtl="0"/>
                      <a:r>
                        <a:rPr lang="ru-Ru" sz="1050" b="1" i="0" u="none" baseline="0">
                          <a:latin typeface="Calibri" panose="020F0502020204030204" pitchFamily="34" charset="0"/>
                          <a:cs typeface="Calibri" panose="020F0502020204030204" pitchFamily="34" charset="0"/>
                        </a:rPr>
                        <a:t>Связанная программа</a:t>
                      </a:r>
                    </a:p>
                  </a:txBody>
                  <a:tcPr/>
                </a:tc>
                <a:tc>
                  <a:txBody>
                    <a:bodyPr/>
                    <a:lstStyle/>
                    <a:p>
                      <a:pPr algn="l" rtl="0"/>
                      <a:r>
                        <a:rPr lang="ru-Ru" sz="1050" b="1" i="0" u="none" baseline="0">
                          <a:latin typeface="Calibri" panose="020F0502020204030204" pitchFamily="34" charset="0"/>
                          <a:cs typeface="Calibri" panose="020F0502020204030204" pitchFamily="34" charset="0"/>
                        </a:rPr>
                        <a:t>Единица измерения</a:t>
                      </a:r>
                      <a:endParaRPr lang="ru-Ru" sz="1050" dirty="0">
                        <a:latin typeface="Calibri" panose="020F0502020204030204" pitchFamily="34" charset="0"/>
                        <a:cs typeface="Calibri" panose="020F0502020204030204" pitchFamily="34" charset="0"/>
                      </a:endParaRPr>
                    </a:p>
                  </a:txBody>
                  <a:tcPr/>
                </a:tc>
                <a:tc>
                  <a:txBody>
                    <a:bodyPr/>
                    <a:lstStyle/>
                    <a:p>
                      <a:pPr algn="l" rtl="0"/>
                      <a:r>
                        <a:rPr lang="ru-Ru" sz="1050" b="1" i="0" u="none" baseline="0">
                          <a:latin typeface="Calibri" panose="020F0502020204030204" pitchFamily="34" charset="0"/>
                          <a:cs typeface="Calibri" panose="020F0502020204030204" pitchFamily="34" charset="0"/>
                        </a:rPr>
                        <a:t>Особые требования к обращению</a:t>
                      </a:r>
                    </a:p>
                  </a:txBody>
                  <a:tcPr/>
                </a:tc>
                <a:extLst>
                  <a:ext uri="{0D108BD9-81ED-4DB2-BD59-A6C34878D82A}">
                    <a16:rowId xmlns:a16="http://schemas.microsoft.com/office/drawing/2014/main" val="10000"/>
                  </a:ext>
                </a:extLst>
              </a:tr>
              <a:tr h="215896">
                <a:tc>
                  <a:txBody>
                    <a:bodyPr/>
                    <a:lstStyle/>
                    <a:p>
                      <a:pPr algn="l" rtl="0"/>
                      <a:r>
                        <a:rPr lang="ru-Ru" sz="900" b="0" i="0" u="none" baseline="0">
                          <a:solidFill>
                            <a:srgbClr val="000000"/>
                          </a:solidFill>
                          <a:latin typeface="Calibri" panose="020F0502020204030204" pitchFamily="34" charset="0"/>
                          <a:ea typeface="+mn-lt"/>
                          <a:cs typeface="Calibri" panose="020F0502020204030204" pitchFamily="34" charset="0"/>
                        </a:rPr>
                        <a:t>Тенофовир/Ламивудин/Эфавиренз 600/300/300</a:t>
                      </a:r>
                      <a:endParaRPr lang="ru-Ru" sz="900" dirty="0">
                        <a:latin typeface="Calibri" panose="020F0502020204030204" pitchFamily="34" charset="0"/>
                        <a:cs typeface="Calibri" panose="020F0502020204030204" pitchFamily="34" charset="0"/>
                      </a:endParaRP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ВИЧ</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30 таблеток в банке</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Нет</a:t>
                      </a:r>
                    </a:p>
                  </a:txBody>
                  <a:tcPr/>
                </a:tc>
                <a:extLst>
                  <a:ext uri="{0D108BD9-81ED-4DB2-BD59-A6C34878D82A}">
                    <a16:rowId xmlns:a16="http://schemas.microsoft.com/office/drawing/2014/main" val="10001"/>
                  </a:ext>
                </a:extLst>
              </a:tr>
              <a:tr h="474972">
                <a:tc>
                  <a:txBody>
                    <a:bodyPr/>
                    <a:lstStyle/>
                    <a:p>
                      <a:pPr algn="l" rtl="0"/>
                      <a:r>
                        <a:rPr lang="ru-Ru" sz="900" b="0" i="0" u="none" baseline="0">
                          <a:latin typeface="Calibri" panose="020F0502020204030204" pitchFamily="34" charset="0"/>
                          <a:ea typeface="+mn-lt"/>
                          <a:cs typeface="Calibri" panose="020F0502020204030204" pitchFamily="34" charset="0"/>
                        </a:rPr>
                        <a:t>Презервативы для мужчин</a:t>
                      </a:r>
                    </a:p>
                  </a:txBody>
                  <a:tcPr/>
                </a:tc>
                <a:tc>
                  <a:txBody>
                    <a:bodyPr/>
                    <a:lstStyle/>
                    <a:p>
                      <a:pPr algn="l" rtl="0"/>
                      <a:r>
                        <a:rPr lang="ru-Ru" sz="900" b="0" i="0" u="none" baseline="0">
                          <a:solidFill>
                            <a:srgbClr val="000000"/>
                          </a:solidFill>
                          <a:latin typeface="Calibri" panose="020F0502020204030204" pitchFamily="34" charset="0"/>
                          <a:ea typeface="+mn-lt"/>
                          <a:cs typeface="Calibri" panose="020F0502020204030204" pitchFamily="34" charset="0"/>
                        </a:rPr>
                        <a:t>Репродуктивное здоровье, здоровье матерей, новорожденных, детей и подростков</a:t>
                      </a:r>
                      <a:endParaRPr lang="ru-Ru" sz="900" dirty="0">
                        <a:latin typeface="Calibri" panose="020F0502020204030204" pitchFamily="34" charset="0"/>
                        <a:cs typeface="Calibri" panose="020F0502020204030204" pitchFamily="34" charset="0"/>
                      </a:endParaRP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Презервативы</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Нет</a:t>
                      </a:r>
                    </a:p>
                  </a:txBody>
                  <a:tcPr/>
                </a:tc>
                <a:extLst>
                  <a:ext uri="{0D108BD9-81ED-4DB2-BD59-A6C34878D82A}">
                    <a16:rowId xmlns:a16="http://schemas.microsoft.com/office/drawing/2014/main" val="10002"/>
                  </a:ext>
                </a:extLst>
              </a:tr>
              <a:tr h="215896">
                <a:tc>
                  <a:txBody>
                    <a:bodyPr/>
                    <a:lstStyle/>
                    <a:p>
                      <a:pPr algn="l" rtl="0"/>
                      <a:r>
                        <a:rPr lang="ru-Ru" sz="900" b="0" i="0" u="none" baseline="0">
                          <a:latin typeface="Calibri" panose="020F0502020204030204" pitchFamily="34" charset="0"/>
                          <a:ea typeface="+mn-lt"/>
                          <a:cs typeface="Calibri" panose="020F0502020204030204" pitchFamily="34" charset="0"/>
                        </a:rPr>
                        <a:t>Быстрые диагностические тесты на малярию</a:t>
                      </a:r>
                      <a:endParaRPr lang="ru-Ru" sz="900" dirty="0">
                        <a:latin typeface="Calibri" panose="020F0502020204030204" pitchFamily="34" charset="0"/>
                        <a:cs typeface="Calibri" panose="020F0502020204030204" pitchFamily="34" charset="0"/>
                      </a:endParaRP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Малярия и лаборатория</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Тест, обычно в упаковке по 25 шт.</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Нет</a:t>
                      </a:r>
                    </a:p>
                  </a:txBody>
                  <a:tcPr/>
                </a:tc>
                <a:extLst>
                  <a:ext uri="{0D108BD9-81ED-4DB2-BD59-A6C34878D82A}">
                    <a16:rowId xmlns:a16="http://schemas.microsoft.com/office/drawing/2014/main" val="10003"/>
                  </a:ext>
                </a:extLst>
              </a:tr>
              <a:tr h="345434">
                <a:tc>
                  <a:txBody>
                    <a:bodyPr/>
                    <a:lstStyle/>
                    <a:p>
                      <a:pPr algn="l" rtl="0"/>
                      <a:r>
                        <a:rPr lang="ru-Ru" sz="900" b="0" i="0" u="none" baseline="0">
                          <a:latin typeface="Calibri" panose="020F0502020204030204" pitchFamily="34" charset="0"/>
                          <a:ea typeface="+mn-lt"/>
                          <a:cs typeface="Calibri" panose="020F0502020204030204" pitchFamily="34" charset="0"/>
                        </a:rPr>
                        <a:t>Долговечные инсектицидные сетки</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Малярия</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Однослойная долговечная инсектицидная сетка</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Нет</a:t>
                      </a:r>
                    </a:p>
                  </a:txBody>
                  <a:tcPr/>
                </a:tc>
                <a:extLst>
                  <a:ext uri="{0D108BD9-81ED-4DB2-BD59-A6C34878D82A}">
                    <a16:rowId xmlns:a16="http://schemas.microsoft.com/office/drawing/2014/main" val="10004"/>
                  </a:ext>
                </a:extLst>
              </a:tr>
              <a:tr h="345434">
                <a:tc>
                  <a:txBody>
                    <a:bodyPr/>
                    <a:lstStyle/>
                    <a:p>
                      <a:pPr algn="l" rtl="0"/>
                      <a:r>
                        <a:rPr lang="ru-Ru" sz="900" b="0" i="0" u="none" baseline="0">
                          <a:latin typeface="Calibri" panose="020F0502020204030204" pitchFamily="34" charset="0"/>
                          <a:ea typeface="+mn-lt"/>
                          <a:cs typeface="Calibri" panose="020F0502020204030204" pitchFamily="34" charset="0"/>
                        </a:rPr>
                        <a:t>Рифампицин/INH/Пиразинамид/Этамбутол 150/75/400/275 мг.</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Туберкулез</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500 таблеток в банке</a:t>
                      </a:r>
                      <a:endParaRPr lang="ru-Ru" sz="900" dirty="0">
                        <a:latin typeface="Calibri" panose="020F0502020204030204" pitchFamily="34" charset="0"/>
                        <a:cs typeface="Calibri" panose="020F0502020204030204" pitchFamily="34" charset="0"/>
                      </a:endParaRP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05"/>
                  </a:ext>
                </a:extLst>
              </a:tr>
              <a:tr h="604510">
                <a:tc>
                  <a:txBody>
                    <a:bodyPr/>
                    <a:lstStyle/>
                    <a:p>
                      <a:pPr algn="l" rtl="0"/>
                      <a:r>
                        <a:rPr lang="ru-Ru" sz="900" b="0" i="0" u="none" kern="1200" baseline="0">
                          <a:solidFill>
                            <a:schemeClr val="dk1"/>
                          </a:solidFill>
                          <a:latin typeface="Calibri" panose="020F0502020204030204" pitchFamily="34" charset="0"/>
                          <a:ea typeface="+mn-ea"/>
                          <a:cs typeface="Calibri" panose="020F0502020204030204" pitchFamily="34" charset="0"/>
                        </a:rPr>
                        <a:t>Медроксипрогестерона ацетат, внутримышечные инъекции</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Репродуктивное здоровье, здоровье матерей, новорожденных, детей и подростков, семейное здоровье</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Флакон</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20–25 °C, флакон должен находиться в вертикальном положении</a:t>
                      </a:r>
                    </a:p>
                  </a:txBody>
                  <a:tcPr/>
                </a:tc>
                <a:extLst>
                  <a:ext uri="{0D108BD9-81ED-4DB2-BD59-A6C34878D82A}">
                    <a16:rowId xmlns:a16="http://schemas.microsoft.com/office/drawing/2014/main" val="10006"/>
                  </a:ext>
                </a:extLst>
              </a:tr>
              <a:tr h="474972">
                <a:tc>
                  <a:txBody>
                    <a:bodyPr/>
                    <a:lstStyle/>
                    <a:p>
                      <a:pPr algn="l" rtl="0"/>
                      <a:r>
                        <a:rPr lang="ru-Ru" sz="900" b="0" i="0" u="none" baseline="0">
                          <a:latin typeface="Calibri" panose="020F0502020204030204" pitchFamily="34" charset="0"/>
                          <a:ea typeface="+mn-lt"/>
                          <a:cs typeface="Calibri" panose="020F0502020204030204" pitchFamily="34" charset="0"/>
                        </a:rPr>
                        <a:t>Раствор для пероральной регидратации + Цинк</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Репродуктивное здоровье, здоровье матерей, новорожденных, детей и подростков</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Саше</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Нет</a:t>
                      </a:r>
                    </a:p>
                  </a:txBody>
                  <a:tcPr/>
                </a:tc>
                <a:extLst>
                  <a:ext uri="{0D108BD9-81ED-4DB2-BD59-A6C34878D82A}">
                    <a16:rowId xmlns:a16="http://schemas.microsoft.com/office/drawing/2014/main" val="10007"/>
                  </a:ext>
                </a:extLst>
              </a:tr>
              <a:tr h="604510">
                <a:tc>
                  <a:txBody>
                    <a:bodyPr/>
                    <a:lstStyle/>
                    <a:p>
                      <a:pPr algn="l" rtl="0"/>
                      <a:r>
                        <a:rPr lang="ru-Ru" sz="900" b="0" i="0" u="none" baseline="0">
                          <a:latin typeface="Calibri" panose="020F0502020204030204" pitchFamily="34" charset="0"/>
                          <a:ea typeface="+mn-lt"/>
                          <a:cs typeface="Calibri" panose="020F0502020204030204" pitchFamily="34" charset="0"/>
                        </a:rPr>
                        <a:t>Анатоксин столбнячный</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Добровольное медицинское мужское обрезание и репродуктивное здоровье, здоровье матерей, новорожденных, детей и подростков</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Флакон</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Хранить в холодильнике при температуре 2–8 °C</a:t>
                      </a:r>
                    </a:p>
                  </a:txBody>
                  <a:tcPr/>
                </a:tc>
                <a:extLst>
                  <a:ext uri="{0D108BD9-81ED-4DB2-BD59-A6C34878D82A}">
                    <a16:rowId xmlns:a16="http://schemas.microsoft.com/office/drawing/2014/main" val="10008"/>
                  </a:ext>
                </a:extLst>
              </a:tr>
              <a:tr h="474972">
                <a:tc>
                  <a:txBody>
                    <a:bodyPr/>
                    <a:lstStyle/>
                    <a:p>
                      <a:pPr algn="l" rtl="0"/>
                      <a:r>
                        <a:rPr lang="ru-Ru" sz="900" b="0" i="0" u="none" baseline="0">
                          <a:latin typeface="Calibri" panose="020F0502020204030204" pitchFamily="34" charset="0"/>
                          <a:ea typeface="+mn-lt"/>
                          <a:cs typeface="Calibri" panose="020F0502020204030204" pitchFamily="34" charset="0"/>
                        </a:rPr>
                        <a:t>Окситоцин, международные единицы</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Репродуктивное здоровье, здоровье матерей, новорожденных, детей и подростков</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Флакон</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Хранить в холодильнике при температуре 2–8 °C</a:t>
                      </a:r>
                      <a:endParaRPr lang="ru-Ru" sz="9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9"/>
                  </a:ext>
                </a:extLst>
              </a:tr>
              <a:tr h="345434">
                <a:tc>
                  <a:txBody>
                    <a:bodyPr/>
                    <a:lstStyle/>
                    <a:p>
                      <a:pPr algn="l" rtl="0"/>
                      <a:r>
                        <a:rPr lang="ru-Ru" sz="900" b="0" i="0" u="none" baseline="0">
                          <a:latin typeface="Calibri" panose="020F0502020204030204" pitchFamily="34" charset="0"/>
                          <a:ea typeface="+mn-lt"/>
                          <a:cs typeface="Calibri" panose="020F0502020204030204" pitchFamily="34" charset="0"/>
                        </a:rPr>
                        <a:t>ACT (AL) 6x4</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Жизненно важные лекарственные препараты и малярия</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Пакет</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Нет</a:t>
                      </a:r>
                    </a:p>
                  </a:txBody>
                  <a:tcPr/>
                </a:tc>
                <a:extLst>
                  <a:ext uri="{0D108BD9-81ED-4DB2-BD59-A6C34878D82A}">
                    <a16:rowId xmlns:a16="http://schemas.microsoft.com/office/drawing/2014/main" val="10010"/>
                  </a:ext>
                </a:extLst>
              </a:tr>
              <a:tr h="398783">
                <a:tc>
                  <a:txBody>
                    <a:bodyPr/>
                    <a:lstStyle/>
                    <a:p>
                      <a:pPr algn="l" rtl="0"/>
                      <a:r>
                        <a:rPr lang="ru-Ru" sz="900" b="0" i="0" u="none" baseline="0">
                          <a:latin typeface="Calibri" panose="020F0502020204030204" pitchFamily="34" charset="0"/>
                          <a:ea typeface="+mn-lt"/>
                          <a:cs typeface="Calibri" panose="020F0502020204030204" pitchFamily="34" charset="0"/>
                        </a:rPr>
                        <a:t>Амоксициллин, 250 мг капсулы</a:t>
                      </a:r>
                      <a:endParaRPr lang="ru-Ru" sz="900" dirty="0">
                        <a:latin typeface="Calibri" panose="020F0502020204030204" pitchFamily="34" charset="0"/>
                        <a:cs typeface="Calibri" panose="020F0502020204030204" pitchFamily="34" charset="0"/>
                      </a:endParaRP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Жизненно важные лекарственные препараты</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1000 таблеток в банке</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Нет</a:t>
                      </a:r>
                    </a:p>
                  </a:txBody>
                  <a:tcPr/>
                </a:tc>
                <a:extLst>
                  <a:ext uri="{0D108BD9-81ED-4DB2-BD59-A6C34878D82A}">
                    <a16:rowId xmlns:a16="http://schemas.microsoft.com/office/drawing/2014/main" val="10011"/>
                  </a:ext>
                </a:extLst>
              </a:tr>
              <a:tr h="474972">
                <a:tc>
                  <a:txBody>
                    <a:bodyPr/>
                    <a:lstStyle/>
                    <a:p>
                      <a:pPr algn="l" rtl="0"/>
                      <a:r>
                        <a:rPr lang="ru-Ru" sz="900" b="0" i="0" u="none" baseline="0">
                          <a:latin typeface="Calibri" panose="020F0502020204030204" pitchFamily="34" charset="0"/>
                          <a:ea typeface="+mn-lt"/>
                          <a:cs typeface="Calibri" panose="020F0502020204030204" pitchFamily="34" charset="0"/>
                        </a:rPr>
                        <a:t>Метформин, 500 мг таблетки</a:t>
                      </a:r>
                      <a:endParaRPr lang="ru-Ru" sz="900" dirty="0">
                        <a:latin typeface="Calibri" panose="020F0502020204030204" pitchFamily="34" charset="0"/>
                        <a:cs typeface="Calibri" panose="020F0502020204030204" pitchFamily="34" charset="0"/>
                      </a:endParaRP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Жизненно важные лекарственные средства и неинфекционные заболевания</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100 таблеток в банке</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Зона хранения с холодным режимом</a:t>
                      </a:r>
                    </a:p>
                  </a:txBody>
                  <a:tcPr/>
                </a:tc>
                <a:extLst>
                  <a:ext uri="{0D108BD9-81ED-4DB2-BD59-A6C34878D82A}">
                    <a16:rowId xmlns:a16="http://schemas.microsoft.com/office/drawing/2014/main" val="10012"/>
                  </a:ext>
                </a:extLst>
              </a:tr>
              <a:tr h="0">
                <a:tc>
                  <a:txBody>
                    <a:bodyPr/>
                    <a:lstStyle/>
                    <a:p>
                      <a:pPr algn="l" rtl="0"/>
                      <a:r>
                        <a:rPr lang="ru-Ru" sz="900" b="0" i="0" u="none" baseline="0">
                          <a:latin typeface="Calibri" panose="020F0502020204030204" pitchFamily="34" charset="0"/>
                          <a:ea typeface="+mn-lt"/>
                          <a:cs typeface="Calibri" panose="020F0502020204030204" pitchFamily="34" charset="0"/>
                        </a:rPr>
                        <a:t>Определение экспресс-тестов на ВИЧ</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ВИЧ</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Тест, обычно в упаковке по 100 шт</a:t>
                      </a:r>
                    </a:p>
                  </a:txBody>
                  <a:tcPr/>
                </a:tc>
                <a:tc>
                  <a:txBody>
                    <a:bodyPr/>
                    <a:lstStyle/>
                    <a:p>
                      <a:pPr algn="l" rtl="0"/>
                      <a:r>
                        <a:rPr lang="ru-Ru" sz="900" b="0" i="0" u="none" baseline="0">
                          <a:latin typeface="Calibri" panose="020F0502020204030204" pitchFamily="34" charset="0"/>
                          <a:ea typeface="+mn-lt"/>
                          <a:cs typeface="Calibri" panose="020F0502020204030204" pitchFamily="34" charset="0"/>
                        </a:rPr>
                        <a:t>Нет</a:t>
                      </a:r>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13176750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2895" y="533400"/>
            <a:ext cx="7391400" cy="2062103"/>
          </a:xfrm>
        </p:spPr>
        <p:txBody>
          <a:bodyPr/>
          <a:lstStyle/>
          <a:p>
            <a:pPr algn="l" rtl="0"/>
            <a:r>
              <a:rPr lang="ru-Ru" b="0" i="0" u="none" baseline="0">
                <a:latin typeface="Calibri" panose="020F0502020204030204" pitchFamily="34" charset="0"/>
                <a:cs typeface="Calibri" panose="020F0502020204030204" pitchFamily="34" charset="0"/>
              </a:rPr>
              <a:t>Подготовка к проведению NSCA в Уганде</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официальное название страны Х</a:t>
            </a:r>
            <a:r>
              <a:rPr lang="ru-Ru" b="0" i="1" u="none" baseline="0">
                <a:solidFill>
                  <a:schemeClr val="bg1"/>
                </a:solidFill>
                <a:latin typeface="Calibri" panose="020F0502020204030204" pitchFamily="34" charset="0"/>
                <a:cs typeface="Calibri" panose="020F0502020204030204" pitchFamily="34" charset="0"/>
              </a:rPr>
              <a:t>, официальная организация</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5504563"/>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022866"/>
            <a:ext cx="7772400" cy="5682734"/>
          </a:xfrm>
        </p:spPr>
        <p:txBody>
          <a:bodyPr>
            <a:noAutofit/>
          </a:bodyPr>
          <a:lstStyle/>
          <a:p>
            <a:pPr algn="l" rtl="0">
              <a:spcAft>
                <a:spcPts val="600"/>
              </a:spcAft>
            </a:pPr>
            <a:r>
              <a:rPr lang="ru-Ru" sz="1600" b="0" i="0" u="none" baseline="0">
                <a:latin typeface="Calibri" panose="020F0502020204030204" pitchFamily="34" charset="0"/>
                <a:cs typeface="Calibri" panose="020F0502020204030204" pitchFamily="34" charset="0"/>
              </a:rPr>
              <a:t>ТЗ разработано при участии следующих организаций:</a:t>
            </a:r>
          </a:p>
          <a:p>
            <a:pPr lvl="1" algn="l" rtl="0">
              <a:spcAft>
                <a:spcPts val="600"/>
              </a:spcAft>
            </a:pPr>
            <a:r>
              <a:rPr lang="ru-Ru" sz="1600" b="0" i="0" u="none" baseline="0">
                <a:latin typeface="Calibri" panose="020F0502020204030204" pitchFamily="34" charset="0"/>
                <a:cs typeface="Calibri" panose="020F0502020204030204" pitchFamily="34" charset="0"/>
              </a:rPr>
              <a:t>Министерство здравоохранения</a:t>
            </a:r>
          </a:p>
          <a:p>
            <a:pPr lvl="1" algn="l" rtl="0">
              <a:spcAft>
                <a:spcPts val="600"/>
              </a:spcAft>
            </a:pPr>
            <a:r>
              <a:rPr lang="ru-Ru" sz="1600" b="0" i="0" u="none" baseline="0">
                <a:latin typeface="Calibri" panose="020F0502020204030204" pitchFamily="34" charset="0"/>
                <a:cs typeface="Calibri" panose="020F0502020204030204" pitchFamily="34" charset="0"/>
              </a:rPr>
              <a:t>Агентство США по международному развитию (АМР)/</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Вашингтон и миссия страны X</a:t>
            </a:r>
          </a:p>
          <a:p>
            <a:pPr lvl="1" algn="l" rtl="0">
              <a:spcAft>
                <a:spcPts val="600"/>
              </a:spcAft>
            </a:pPr>
            <a:r>
              <a:rPr lang="ru-Ru" sz="1600" b="0" i="0" u="none" baseline="0">
                <a:latin typeface="Calibri" panose="020F0502020204030204" pitchFamily="34" charset="0"/>
                <a:cs typeface="Calibri" panose="020F0502020204030204" pitchFamily="34" charset="0"/>
              </a:rPr>
              <a:t>Глобальный фонд</a:t>
            </a:r>
          </a:p>
          <a:p>
            <a:pPr lvl="1" algn="l" rtl="0">
              <a:spcAft>
                <a:spcPts val="600"/>
              </a:spcAft>
            </a:pPr>
            <a:r>
              <a:rPr lang="ru-Ru" sz="1600" b="0" i="0" u="none" baseline="0">
                <a:latin typeface="Calibri" panose="020F0502020204030204" pitchFamily="34" charset="0"/>
                <a:cs typeface="Calibri" panose="020F0502020204030204" pitchFamily="34" charset="0"/>
              </a:rPr>
              <a:t>Организации «Цепь поставок в секторе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здравоохранения Уганды»/ «Науки управления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для сферы здравоохранения»</a:t>
            </a:r>
          </a:p>
          <a:p>
            <a:pPr lvl="1" algn="l" rtl="0">
              <a:spcAft>
                <a:spcPts val="600"/>
              </a:spcAft>
            </a:pPr>
            <a:r>
              <a:rPr lang="ru-Ru" sz="1600" b="0" i="0" u="none" baseline="0">
                <a:latin typeface="Calibri" panose="020F0502020204030204" pitchFamily="34" charset="0"/>
                <a:cs typeface="Calibri" panose="020F0502020204030204" pitchFamily="34" charset="0"/>
              </a:rPr>
              <a:t>Собрание заинтересованных сторон от 20 декабря 2017 года</a:t>
            </a:r>
          </a:p>
          <a:p>
            <a:pPr algn="l" rtl="0">
              <a:spcAft>
                <a:spcPts val="600"/>
              </a:spcAft>
            </a:pPr>
            <a:r>
              <a:rPr lang="ru-Ru" sz="1600" b="0" i="0" u="none" baseline="0">
                <a:latin typeface="Calibri" panose="020F0502020204030204" pitchFamily="34" charset="0"/>
                <a:cs typeface="Calibri" panose="020F0502020204030204" pitchFamily="34" charset="0"/>
              </a:rPr>
              <a:t>Выбор исполнителей для отправки в страну Х для проведения NSCA из следующих организаций:</a:t>
            </a:r>
          </a:p>
          <a:p>
            <a:pPr lvl="1" algn="l" rtl="0">
              <a:spcAft>
                <a:spcPts val="600"/>
              </a:spcAft>
            </a:pPr>
            <a:r>
              <a:rPr lang="ru-Ru" sz="1600" b="0" i="0" u="none" baseline="0">
                <a:latin typeface="Calibri" panose="020F0502020204030204" pitchFamily="34" charset="0"/>
                <a:cs typeface="Calibri" panose="020F0502020204030204" pitchFamily="34" charset="0"/>
              </a:rPr>
              <a:t>Агентство США по международному развитию (АМР)/Вашингтон и миссия страны X</a:t>
            </a:r>
          </a:p>
          <a:p>
            <a:pPr lvl="1" algn="l" rtl="0">
              <a:spcAft>
                <a:spcPts val="600"/>
              </a:spcAft>
            </a:pPr>
            <a:r>
              <a:rPr lang="ru-Ru" sz="1600" b="0" i="0" u="none" baseline="0">
                <a:latin typeface="Calibri" panose="020F0502020204030204" pitchFamily="34" charset="0"/>
                <a:cs typeface="Calibri" panose="020F0502020204030204" pitchFamily="34" charset="0"/>
              </a:rPr>
              <a:t>Глобальная цепь поставок в сфере здравоохранения: управление закупками и снабжением (GHSC-PSM)</a:t>
            </a:r>
          </a:p>
          <a:p>
            <a:pPr lvl="1" algn="l" rtl="0">
              <a:spcAft>
                <a:spcPts val="600"/>
              </a:spcAft>
            </a:pPr>
            <a:r>
              <a:rPr lang="ru-Ru" sz="1600" b="0" i="0" u="none" baseline="0">
                <a:latin typeface="Calibri" panose="020F0502020204030204" pitchFamily="34" charset="0"/>
                <a:cs typeface="Calibri" panose="020F0502020204030204" pitchFamily="34" charset="0"/>
              </a:rPr>
              <a:t>Глобальный фонд</a:t>
            </a:r>
          </a:p>
          <a:p>
            <a:pPr lvl="1" algn="l" rtl="0">
              <a:spcAft>
                <a:spcPts val="600"/>
              </a:spcAft>
            </a:pPr>
            <a:r>
              <a:rPr lang="ru-Ru" sz="1600" b="0" i="0" u="none" baseline="0">
                <a:latin typeface="Calibri" panose="020F0502020204030204" pitchFamily="34" charset="0"/>
                <a:cs typeface="Calibri" panose="020F0502020204030204" pitchFamily="34" charset="0"/>
              </a:rPr>
              <a:t>Центр медицинского обслуживания</a:t>
            </a:r>
          </a:p>
          <a:p>
            <a:pPr lvl="1" algn="l" rtl="0">
              <a:spcAft>
                <a:spcPts val="600"/>
              </a:spcAft>
            </a:pPr>
            <a:r>
              <a:rPr lang="ru-Ru" sz="1600" b="0" i="0" u="none" baseline="0">
                <a:latin typeface="Calibri" panose="020F0502020204030204" pitchFamily="34" charset="0"/>
                <a:cs typeface="Calibri" panose="020F0502020204030204" pitchFamily="34" charset="0"/>
              </a:rPr>
              <a:t>Министерство здравоохранения</a:t>
            </a:r>
            <a:endParaRPr lang="ru-Ru" sz="1600"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33</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457200" y="457200"/>
            <a:ext cx="7772400" cy="523220"/>
          </a:xfrm>
        </p:spPr>
        <p:txBody>
          <a:bodyPr/>
          <a:lstStyle/>
          <a:p>
            <a:pPr algn="l" rtl="0"/>
            <a:r>
              <a:rPr lang="ru-Ru" b="0" i="0" u="none" baseline="0">
                <a:latin typeface="Calibri" panose="020F0502020204030204" pitchFamily="34" charset="0"/>
                <a:cs typeface="Calibri" panose="020F0502020204030204" pitchFamily="34" charset="0"/>
              </a:rPr>
              <a:t>Подготовка оценки национальной цепи поставок</a:t>
            </a:r>
          </a:p>
        </p:txBody>
      </p:sp>
      <p:sp>
        <p:nvSpPr>
          <p:cNvPr id="4" name="Oval Callout 3"/>
          <p:cNvSpPr/>
          <p:nvPr/>
        </p:nvSpPr>
        <p:spPr>
          <a:xfrm>
            <a:off x="6737927" y="1676400"/>
            <a:ext cx="2133600" cy="1143000"/>
          </a:xfrm>
          <a:prstGeom prst="wedgeEllipseCallout">
            <a:avLst>
              <a:gd name="adj1" fmla="val -110130"/>
              <a:gd name="adj2" fmla="val 9816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200" b="0" i="0" u="none" baseline="0">
                <a:latin typeface="Calibri" panose="020F0502020204030204" pitchFamily="34" charset="0"/>
                <a:cs typeface="Calibri" panose="020F0502020204030204" pitchFamily="34" charset="0"/>
              </a:rPr>
              <a:t>Перечислите выполненные вами подготовительные работы.</a:t>
            </a:r>
          </a:p>
        </p:txBody>
      </p:sp>
    </p:spTree>
    <p:extLst>
      <p:ext uri="{BB962C8B-B14F-4D97-AF65-F5344CB8AC3E}">
        <p14:creationId xmlns:p14="http://schemas.microsoft.com/office/powerpoint/2010/main" val="701057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34</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457200" y="457200"/>
            <a:ext cx="7772400" cy="523220"/>
          </a:xfrm>
        </p:spPr>
        <p:txBody>
          <a:bodyPr/>
          <a:lstStyle/>
          <a:p>
            <a:pPr algn="l" rtl="0"/>
            <a:r>
              <a:rPr lang="ru-Ru" b="0" i="0" u="none" baseline="0">
                <a:latin typeface="Calibri" panose="020F0502020204030204" pitchFamily="34" charset="0"/>
                <a:cs typeface="Calibri" panose="020F0502020204030204" pitchFamily="34" charset="0"/>
              </a:rPr>
              <a:t>Подготовка оценки национальной цепи поставок</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4667" b="8000"/>
          <a:stretch/>
        </p:blipFill>
        <p:spPr>
          <a:xfrm>
            <a:off x="348779" y="1095355"/>
            <a:ext cx="8490421" cy="4924445"/>
          </a:xfrm>
          <a:prstGeom prst="rect">
            <a:avLst/>
          </a:prstGeom>
        </p:spPr>
      </p:pic>
      <p:sp>
        <p:nvSpPr>
          <p:cNvPr id="7" name="Oval Callout 6"/>
          <p:cNvSpPr/>
          <p:nvPr/>
        </p:nvSpPr>
        <p:spPr>
          <a:xfrm>
            <a:off x="6019800" y="1524000"/>
            <a:ext cx="26670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a:latin typeface="Calibri" panose="020F0502020204030204" pitchFamily="34" charset="0"/>
                <a:cs typeface="Calibri" panose="020F0502020204030204" pitchFamily="34" charset="0"/>
              </a:rPr>
              <a:t>Добавьте свою фотографию, свидетельствующую о проведении подготовки</a:t>
            </a:r>
          </a:p>
        </p:txBody>
      </p:sp>
    </p:spTree>
    <p:extLst>
      <p:ext uri="{BB962C8B-B14F-4D97-AF65-F5344CB8AC3E}">
        <p14:creationId xmlns:p14="http://schemas.microsoft.com/office/powerpoint/2010/main" val="7339184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9826" y="1098754"/>
            <a:ext cx="4163406" cy="5422179"/>
          </a:xfrm>
        </p:spPr>
        <p:txBody>
          <a:bodyPr>
            <a:normAutofit/>
          </a:bodyPr>
          <a:lstStyle/>
          <a:p>
            <a:pPr algn="l" rtl="0"/>
            <a:r>
              <a:rPr lang="ru-Ru" sz="1800" b="0" i="0" u="none" baseline="0">
                <a:latin typeface="Calibri" panose="020F0502020204030204" pitchFamily="34" charset="0"/>
                <a:cs typeface="Calibri" panose="020F0502020204030204" pitchFamily="34" charset="0"/>
              </a:rPr>
              <a:t>Международное обучение NSCA по пересмотренным инструментам, включая: коллег из Национальных и Совместных медицинских торговых точек, министерства здравоохранения и АМР</a:t>
            </a:r>
          </a:p>
          <a:p>
            <a:pPr algn="l" rtl="0"/>
            <a:r>
              <a:rPr lang="ru-Ru" sz="1800" b="0" i="0" u="none" baseline="0">
                <a:latin typeface="Calibri" panose="020F0502020204030204" pitchFamily="34" charset="0"/>
                <a:cs typeface="Calibri" panose="020F0502020204030204" pitchFamily="34" charset="0"/>
              </a:rPr>
              <a:t>Дополнительные дни для определения круга ключевых респондентов центрального уровня И адаптации вопросов под особенности проведения оценки в Уганде</a:t>
            </a:r>
          </a:p>
          <a:p>
            <a:pPr lvl="1" algn="l" rtl="0"/>
            <a:r>
              <a:rPr lang="ru-Ru" sz="1800" b="0" i="0" u="none" baseline="0">
                <a:latin typeface="Calibri" panose="020F0502020204030204" pitchFamily="34" charset="0"/>
                <a:cs typeface="Calibri" panose="020F0502020204030204" pitchFamily="34" charset="0"/>
              </a:rPr>
              <a:t>Пример: Изменение Стратегического план развития цепи поставок на «Стратегический план III национального фармацевтического сектора»</a:t>
            </a:r>
          </a:p>
        </p:txBody>
      </p:sp>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35</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457200" y="457200"/>
            <a:ext cx="7772400" cy="523220"/>
          </a:xfrm>
        </p:spPr>
        <p:txBody>
          <a:bodyPr/>
          <a:lstStyle/>
          <a:p>
            <a:pPr algn="l" rtl="0"/>
            <a:r>
              <a:rPr lang="ru-Ru" b="0" i="0" u="none" baseline="0">
                <a:latin typeface="Calibri" panose="020F0502020204030204" pitchFamily="34" charset="0"/>
                <a:cs typeface="Calibri" panose="020F0502020204030204" pitchFamily="34" charset="0"/>
              </a:rPr>
              <a:t>Подготовка оценки национальной цепи поставок</a:t>
            </a:r>
          </a:p>
        </p:txBody>
      </p:sp>
      <p:pic>
        <p:nvPicPr>
          <p:cNvPr id="7" name="Picture 6"/>
          <p:cNvPicPr>
            <a:picLocks noChangeAspect="1"/>
          </p:cNvPicPr>
          <p:nvPr/>
        </p:nvPicPr>
        <p:blipFill>
          <a:blip r:embed="rId3"/>
          <a:stretch>
            <a:fillRect/>
          </a:stretch>
        </p:blipFill>
        <p:spPr>
          <a:xfrm>
            <a:off x="4724400" y="457200"/>
            <a:ext cx="3997368" cy="5501381"/>
          </a:xfrm>
          <a:prstGeom prst="rect">
            <a:avLst/>
          </a:prstGeom>
        </p:spPr>
      </p:pic>
      <p:sp>
        <p:nvSpPr>
          <p:cNvPr id="8" name="Oval Callout 7"/>
          <p:cNvSpPr/>
          <p:nvPr/>
        </p:nvSpPr>
        <p:spPr>
          <a:xfrm>
            <a:off x="6781800" y="1524000"/>
            <a:ext cx="18288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a:latin typeface="Calibri" panose="020F0502020204030204" pitchFamily="34" charset="0"/>
                <a:cs typeface="Calibri" panose="020F0502020204030204" pitchFamily="34" charset="0"/>
              </a:rPr>
              <a:t>Добавить больше информации о подготовке.</a:t>
            </a:r>
          </a:p>
        </p:txBody>
      </p:sp>
    </p:spTree>
    <p:extLst>
      <p:ext uri="{BB962C8B-B14F-4D97-AF65-F5344CB8AC3E}">
        <p14:creationId xmlns:p14="http://schemas.microsoft.com/office/powerpoint/2010/main" val="26307640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9826" y="762000"/>
            <a:ext cx="8236974" cy="5758934"/>
          </a:xfrm>
        </p:spPr>
        <p:txBody>
          <a:bodyPr>
            <a:noAutofit/>
          </a:bodyPr>
          <a:lstStyle/>
          <a:p>
            <a:pPr algn="l" rtl="0">
              <a:spcAft>
                <a:spcPts val="600"/>
              </a:spcAft>
            </a:pPr>
            <a:r>
              <a:rPr lang="ru-Ru" sz="1800" b="0" i="0" u="none" baseline="0">
                <a:latin typeface="Calibri" panose="020F0502020204030204" pitchFamily="34" charset="0"/>
                <a:cs typeface="Calibri" panose="020F0502020204030204" pitchFamily="34" charset="0"/>
              </a:rPr>
              <a:t>Выполните проверку случайным образом выбранных объектов, чтобы убедиться, что группы лиц, ответственные за сбор данных, сформированы по географическому признаку и к рассматриваемым объектам предоставлен доступ.</a:t>
            </a:r>
          </a:p>
          <a:p>
            <a:pPr algn="l" rtl="0">
              <a:spcAft>
                <a:spcPts val="600"/>
              </a:spcAft>
            </a:pPr>
            <a:r>
              <a:rPr lang="ru-Ru" sz="1800" b="0" i="0" u="none" baseline="0">
                <a:latin typeface="Calibri" panose="020F0502020204030204" pitchFamily="34" charset="0"/>
                <a:cs typeface="Calibri" panose="020F0502020204030204" pitchFamily="34" charset="0"/>
              </a:rPr>
              <a:t>Составьте перечень лиц, ответственных за сбор данных, для выбранных объектов.</a:t>
            </a:r>
          </a:p>
          <a:p>
            <a:pPr algn="l" rtl="0">
              <a:spcAft>
                <a:spcPts val="600"/>
              </a:spcAft>
            </a:pPr>
            <a:r>
              <a:rPr lang="ru-Ru" sz="1800" b="0" i="0" u="none" baseline="0">
                <a:latin typeface="Calibri" panose="020F0502020204030204" pitchFamily="34" charset="0"/>
                <a:cs typeface="Calibri" panose="020F0502020204030204" pitchFamily="34" charset="0"/>
              </a:rPr>
              <a:t>Разработайте презентацию и слайды для обучения лиц, ответственных за сбор данных.</a:t>
            </a:r>
          </a:p>
          <a:p>
            <a:pPr algn="l" rtl="0">
              <a:spcAft>
                <a:spcPts val="600"/>
              </a:spcAft>
            </a:pPr>
            <a:r>
              <a:rPr lang="ru-Ru" sz="1800" b="0" i="0" u="none" baseline="0">
                <a:latin typeface="Calibri" panose="020F0502020204030204" pitchFamily="34" charset="0"/>
                <a:cs typeface="Calibri" panose="020F0502020204030204" pitchFamily="34" charset="0"/>
              </a:rPr>
              <a:t>Выполните проверку всей актуальной справочной информации.</a:t>
            </a:r>
          </a:p>
          <a:p>
            <a:pPr lvl="1" algn="l" rtl="0">
              <a:spcAft>
                <a:spcPts val="600"/>
              </a:spcAft>
            </a:pPr>
            <a:r>
              <a:rPr lang="ru-Ru" sz="1800" b="0" i="0" u="none" baseline="0">
                <a:latin typeface="Calibri" panose="020F0502020204030204" pitchFamily="34" charset="0"/>
                <a:cs typeface="Calibri" panose="020F0502020204030204" pitchFamily="34" charset="0"/>
              </a:rPr>
              <a:t>Стратегический план III национального фармацевтического сектора и сопутствующий отчет о формировании затрат</a:t>
            </a:r>
          </a:p>
          <a:p>
            <a:pPr lvl="1" algn="l" rtl="0">
              <a:spcAft>
                <a:spcPts val="600"/>
              </a:spcAft>
            </a:pPr>
            <a:r>
              <a:rPr lang="ru-Ru" sz="1800" b="0" i="0" u="none" baseline="0">
                <a:latin typeface="Calibri" panose="020F0502020204030204" pitchFamily="34" charset="0"/>
                <a:cs typeface="Calibri" panose="020F0502020204030204" pitchFamily="34" charset="0"/>
              </a:rPr>
              <a:t>Национальная политика в области лекарственных средств</a:t>
            </a:r>
          </a:p>
          <a:p>
            <a:pPr lvl="1" algn="l" rtl="0">
              <a:spcAft>
                <a:spcPts val="600"/>
              </a:spcAft>
            </a:pPr>
            <a:r>
              <a:rPr lang="ru-Ru" sz="1800" b="0" i="0" u="none" baseline="0">
                <a:latin typeface="Calibri" panose="020F0502020204030204" pitchFamily="34" charset="0"/>
                <a:cs typeface="Calibri" panose="020F0502020204030204" pitchFamily="34" charset="0"/>
              </a:rPr>
              <a:t>Информационная система управления здравоохранением Том 1</a:t>
            </a:r>
          </a:p>
          <a:p>
            <a:pPr lvl="1" algn="l" rtl="0">
              <a:spcAft>
                <a:spcPts val="600"/>
              </a:spcAft>
            </a:pPr>
            <a:r>
              <a:rPr lang="ru-Ru" sz="1800" b="0" i="0" u="none" baseline="0">
                <a:latin typeface="Calibri" panose="020F0502020204030204" pitchFamily="34" charset="0"/>
                <a:cs typeface="Calibri" panose="020F0502020204030204" pitchFamily="34" charset="0"/>
              </a:rPr>
              <a:t>Письма об исполнении АМР-Министерство здравоохранения</a:t>
            </a:r>
          </a:p>
          <a:p>
            <a:pPr algn="l" rtl="0">
              <a:spcAft>
                <a:spcPts val="600"/>
              </a:spcAft>
            </a:pPr>
            <a:r>
              <a:rPr lang="ru-Ru" sz="1800" b="0" i="0" u="none" baseline="0">
                <a:latin typeface="Calibri" panose="020F0502020204030204" pitchFamily="34" charset="0"/>
                <a:cs typeface="Calibri" panose="020F0502020204030204" pitchFamily="34" charset="0"/>
              </a:rPr>
              <a:t>Уточните детали местной логистики.</a:t>
            </a:r>
          </a:p>
          <a:p>
            <a:pPr algn="l" rtl="0">
              <a:spcAft>
                <a:spcPts val="600"/>
              </a:spcAft>
            </a:pPr>
            <a:r>
              <a:rPr lang="ru-Ru" sz="1800" b="0" i="0" u="none" baseline="0">
                <a:latin typeface="Calibri" panose="020F0502020204030204" pitchFamily="34" charset="0"/>
                <a:cs typeface="Calibri" panose="020F0502020204030204" pitchFamily="34" charset="0"/>
              </a:rPr>
              <a:t>Обмен опытом проведения NSCA между странами: Руанда, Кот-д'Ивуар, Эритрея, Ямайка, Нигерия, Замбия.</a:t>
            </a:r>
          </a:p>
        </p:txBody>
      </p:sp>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36</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228600" y="228600"/>
            <a:ext cx="7772400" cy="523220"/>
          </a:xfrm>
        </p:spPr>
        <p:txBody>
          <a:bodyPr/>
          <a:lstStyle/>
          <a:p>
            <a:pPr algn="l" rtl="0"/>
            <a:r>
              <a:rPr lang="ru-Ru" b="0" i="0" u="none" baseline="0">
                <a:latin typeface="Calibri" panose="020F0502020204030204" pitchFamily="34" charset="0"/>
                <a:cs typeface="Calibri" panose="020F0502020204030204" pitchFamily="34" charset="0"/>
              </a:rPr>
              <a:t>Подготовка оценки национальной цепи поставок</a:t>
            </a:r>
          </a:p>
        </p:txBody>
      </p:sp>
      <p:sp>
        <p:nvSpPr>
          <p:cNvPr id="8" name="Oval Callout 7">
            <a:extLst>
              <a:ext uri="{FF2B5EF4-FFF2-40B4-BE49-F238E27FC236}">
                <a16:creationId xmlns:a16="http://schemas.microsoft.com/office/drawing/2014/main" id="{B8249278-B1A8-4647-91D2-19F943978F51}"/>
              </a:ext>
            </a:extLst>
          </p:cNvPr>
          <p:cNvSpPr/>
          <p:nvPr/>
        </p:nvSpPr>
        <p:spPr>
          <a:xfrm>
            <a:off x="6781800" y="1524000"/>
            <a:ext cx="18288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a:latin typeface="Calibri" panose="020F0502020204030204" pitchFamily="34" charset="0"/>
                <a:cs typeface="Calibri" panose="020F0502020204030204" pitchFamily="34" charset="0"/>
              </a:rPr>
              <a:t>Добавить больше информации о подготовке.</a:t>
            </a:r>
          </a:p>
        </p:txBody>
      </p:sp>
    </p:spTree>
    <p:extLst>
      <p:ext uri="{BB962C8B-B14F-4D97-AF65-F5344CB8AC3E}">
        <p14:creationId xmlns:p14="http://schemas.microsoft.com/office/powerpoint/2010/main" val="31011120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37</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686104" y="848380"/>
            <a:ext cx="7772400" cy="523220"/>
          </a:xfrm>
        </p:spPr>
        <p:txBody>
          <a:bodyPr/>
          <a:lstStyle/>
          <a:p>
            <a:endParaRPr lang="ru-Ru">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15926" r="19167"/>
          <a:stretch/>
        </p:blipFill>
        <p:spPr>
          <a:xfrm>
            <a:off x="420442" y="857250"/>
            <a:ext cx="8303115" cy="4857750"/>
          </a:xfrm>
          <a:prstGeom prst="rect">
            <a:avLst/>
          </a:prstGeom>
        </p:spPr>
      </p:pic>
      <p:sp>
        <p:nvSpPr>
          <p:cNvPr id="8" name="Oval Callout 7"/>
          <p:cNvSpPr/>
          <p:nvPr/>
        </p:nvSpPr>
        <p:spPr>
          <a:xfrm>
            <a:off x="6934200" y="1524000"/>
            <a:ext cx="1676400" cy="1143000"/>
          </a:xfrm>
          <a:prstGeom prst="wedgeEllipseCallout">
            <a:avLst>
              <a:gd name="adj1" fmla="val -210956"/>
              <a:gd name="adj2" fmla="val 908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a:latin typeface="Calibri" panose="020F0502020204030204" pitchFamily="34" charset="0"/>
                <a:cs typeface="Calibri" panose="020F0502020204030204" pitchFamily="34" charset="0"/>
              </a:rPr>
              <a:t>Добавьте фотографию проведения подготовки.</a:t>
            </a:r>
          </a:p>
        </p:txBody>
      </p:sp>
    </p:spTree>
    <p:extLst>
      <p:ext uri="{BB962C8B-B14F-4D97-AF65-F5344CB8AC3E}">
        <p14:creationId xmlns:p14="http://schemas.microsoft.com/office/powerpoint/2010/main" val="28744533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4031873"/>
          </a:xfrm>
        </p:spPr>
        <p:txBody>
          <a:bodyPr/>
          <a:lstStyle/>
          <a:p>
            <a:pPr algn="l" rtl="0"/>
            <a:r>
              <a:rPr lang="ru-Ru" b="0" i="0" u="none" baseline="0">
                <a:latin typeface="Calibri" panose="020F0502020204030204" pitchFamily="34" charset="0"/>
                <a:cs typeface="Calibri" panose="020F0502020204030204" pitchFamily="34" charset="0"/>
              </a:rPr>
              <a:t>II. ПЛАНИРОВАНИЕ ЦЕПИ ПОСТАВОК </a:t>
            </a: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ГРУППЫ ЗАИНТЕРЕСОВАННЫХ СТОРОН РУКОВОДСТВО ДЛЯ ОБСУЖДЕНИЯ</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официальное название, официальная организация</a:t>
            </a: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06515425"/>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304233" y="1104869"/>
            <a:ext cx="4459597" cy="5507879"/>
          </a:xfrm>
          <a:prstGeom prst="rect">
            <a:avLst/>
          </a:prstGeom>
          <a:noFill/>
          <a:ln w="28575">
            <a:noFill/>
            <a:miter lim="800000"/>
            <a:headEnd/>
            <a:tailEnd/>
          </a:ln>
        </p:spPr>
        <p:txBody>
          <a:bodyPr vert="horz" wrap="square" lIns="91440" tIns="45720" rIns="91440" bIns="45720" numCol="1" anchor="t" anchorCtr="0" compatLnSpc="1">
            <a:prstTxWarp prst="textNoShape">
              <a:avLst/>
            </a:prstTxWarp>
          </a:bodyPr>
          <a:lstStyle>
            <a:lvl1pPr marL="234950" indent="-234950" algn="l" rtl="0" eaLnBrk="1" fontAlgn="base" hangingPunct="1">
              <a:spcBef>
                <a:spcPct val="20000"/>
              </a:spcBef>
              <a:spcAft>
                <a:spcPct val="0"/>
              </a:spcAft>
              <a:buChar char="•"/>
              <a:defRPr sz="2400">
                <a:solidFill>
                  <a:srgbClr val="154068"/>
                </a:solidFill>
                <a:latin typeface="+mn-lt"/>
                <a:ea typeface="+mn-ea"/>
                <a:cs typeface="+mn-cs"/>
              </a:defRPr>
            </a:lvl1pPr>
            <a:lvl2pPr marL="692150" indent="-234950" algn="l" rtl="0" eaLnBrk="1" fontAlgn="base" hangingPunct="1">
              <a:spcBef>
                <a:spcPct val="20000"/>
              </a:spcBef>
              <a:spcAft>
                <a:spcPct val="0"/>
              </a:spcAft>
              <a:buSzPct val="70000"/>
              <a:buFont typeface="Wingdings" pitchFamily="2" charset="2"/>
              <a:buChar char="§"/>
              <a:defRPr sz="2200">
                <a:solidFill>
                  <a:schemeClr val="tx1"/>
                </a:solidFill>
                <a:latin typeface="+mn-lt"/>
              </a:defRPr>
            </a:lvl2pPr>
            <a:lvl3pPr marL="1149350" indent="-234950" algn="l" rtl="0" eaLnBrk="1" fontAlgn="base" hangingPunct="1">
              <a:spcBef>
                <a:spcPct val="20000"/>
              </a:spcBef>
              <a:spcAft>
                <a:spcPct val="0"/>
              </a:spcAft>
              <a:buSzPct val="80000"/>
              <a:buFont typeface="Arial" charset="0"/>
              <a:buChar char="-"/>
              <a:defRPr sz="2000">
                <a:solidFill>
                  <a:schemeClr val="tx1"/>
                </a:solidFill>
                <a:latin typeface="+mn-lt"/>
              </a:defRPr>
            </a:lvl3pPr>
            <a:lvl4pPr marL="1606550" indent="-234950" algn="l" rtl="0" eaLnBrk="1" fontAlgn="base" hangingPunct="1">
              <a:spcBef>
                <a:spcPct val="20000"/>
              </a:spcBef>
              <a:spcAft>
                <a:spcPct val="0"/>
              </a:spcAft>
              <a:buChar char="–"/>
              <a:defRPr>
                <a:solidFill>
                  <a:schemeClr val="tx1"/>
                </a:solidFill>
                <a:latin typeface="+mn-lt"/>
              </a:defRPr>
            </a:lvl4pPr>
            <a:lvl5pPr marL="2063750" indent="-234950" algn="l" rtl="0" eaLnBrk="1" fontAlgn="base" hangingPunct="1">
              <a:spcBef>
                <a:spcPct val="20000"/>
              </a:spcBef>
              <a:spcAft>
                <a:spcPct val="0"/>
              </a:spcAft>
              <a:defRPr>
                <a:solidFill>
                  <a:schemeClr val="tx1"/>
                </a:solidFill>
                <a:latin typeface="+mn-lt"/>
              </a:defRPr>
            </a:lvl5pPr>
            <a:lvl6pPr marL="2520950" indent="-234950" algn="l" rtl="0" eaLnBrk="1" fontAlgn="base" hangingPunct="1">
              <a:spcBef>
                <a:spcPct val="20000"/>
              </a:spcBef>
              <a:spcAft>
                <a:spcPct val="0"/>
              </a:spcAft>
              <a:defRPr>
                <a:solidFill>
                  <a:schemeClr val="tx1"/>
                </a:solidFill>
                <a:latin typeface="+mn-lt"/>
              </a:defRPr>
            </a:lvl6pPr>
            <a:lvl7pPr marL="2978150" indent="-234950" algn="l" rtl="0" eaLnBrk="1" fontAlgn="base" hangingPunct="1">
              <a:spcBef>
                <a:spcPct val="20000"/>
              </a:spcBef>
              <a:spcAft>
                <a:spcPct val="0"/>
              </a:spcAft>
              <a:defRPr>
                <a:solidFill>
                  <a:schemeClr val="tx1"/>
                </a:solidFill>
                <a:latin typeface="+mn-lt"/>
              </a:defRPr>
            </a:lvl7pPr>
            <a:lvl8pPr marL="3435350" indent="-234950" algn="l" rtl="0" eaLnBrk="1" fontAlgn="base" hangingPunct="1">
              <a:spcBef>
                <a:spcPct val="20000"/>
              </a:spcBef>
              <a:spcAft>
                <a:spcPct val="0"/>
              </a:spcAft>
              <a:defRPr>
                <a:solidFill>
                  <a:schemeClr val="tx1"/>
                </a:solidFill>
                <a:latin typeface="+mn-lt"/>
              </a:defRPr>
            </a:lvl8pPr>
            <a:lvl9pPr marL="3892550" indent="-234950" algn="l" rtl="0" eaLnBrk="1" fontAlgn="base" hangingPunct="1">
              <a:spcBef>
                <a:spcPct val="20000"/>
              </a:spcBef>
              <a:spcAft>
                <a:spcPct val="0"/>
              </a:spcAft>
              <a:defRPr>
                <a:solidFill>
                  <a:schemeClr val="tx1"/>
                </a:solidFill>
                <a:latin typeface="+mn-lt"/>
              </a:defRPr>
            </a:lvl9pPr>
          </a:lstStyle>
          <a:p>
            <a:pPr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Как продукты попадают в страну? </a:t>
            </a:r>
          </a:p>
          <a:p>
            <a:pPr algn="l" rtl="0">
              <a:spcBef>
                <a:spcPts val="0"/>
              </a:spcBef>
            </a:pPr>
            <a:endParaRPr lang="ru-Ru" sz="900" kern="0" dirty="0">
              <a:solidFill>
                <a:schemeClr val="tx1">
                  <a:lumMod val="75000"/>
                  <a:lumOff val="25000"/>
                </a:schemeClr>
              </a:solidFill>
              <a:latin typeface="Calibri" panose="020F0502020204030204" pitchFamily="34" charset="0"/>
              <a:cs typeface="Calibri" panose="020F0502020204030204" pitchFamily="34" charset="0"/>
            </a:endParaRPr>
          </a:p>
          <a:p>
            <a:pPr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Где осуществляется хранение (центры медицинского обслуживания, региональные склады, провинциальные/районные склады и т. д.)</a:t>
            </a:r>
          </a:p>
          <a:p>
            <a:pPr algn="l" rtl="0">
              <a:spcBef>
                <a:spcPts val="0"/>
              </a:spcBef>
            </a:pPr>
            <a:endParaRPr lang="ru-Ru" sz="900" kern="0" dirty="0">
              <a:solidFill>
                <a:schemeClr val="tx1">
                  <a:lumMod val="75000"/>
                  <a:lumOff val="25000"/>
                </a:schemeClr>
              </a:solidFill>
              <a:latin typeface="Calibri" panose="020F0502020204030204" pitchFamily="34" charset="0"/>
              <a:cs typeface="Calibri" panose="020F0502020204030204" pitchFamily="34" charset="0"/>
            </a:endParaRPr>
          </a:p>
          <a:p>
            <a:pPr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Как осуществляется транспортировка продуктов (забирают сотрудники склада более низкого уровня, нанимаются внешние подрядчики и пр.) </a:t>
            </a:r>
          </a:p>
          <a:p>
            <a:pPr algn="l" rtl="0">
              <a:spcBef>
                <a:spcPts val="0"/>
              </a:spcBef>
            </a:pPr>
            <a:endParaRPr lang="ru-Ru" sz="900" kern="0" dirty="0">
              <a:solidFill>
                <a:schemeClr val="tx1">
                  <a:lumMod val="75000"/>
                  <a:lumOff val="25000"/>
                </a:schemeClr>
              </a:solidFill>
              <a:latin typeface="Calibri" panose="020F0502020204030204" pitchFamily="34" charset="0"/>
              <a:cs typeface="Calibri" panose="020F0502020204030204" pitchFamily="34" charset="0"/>
            </a:endParaRPr>
          </a:p>
          <a:p>
            <a:pPr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С какой периодичностью приходят посылки? </a:t>
            </a:r>
          </a:p>
          <a:p>
            <a:pPr marL="0" indent="0" algn="l" rtl="0">
              <a:spcBef>
                <a:spcPts val="0"/>
              </a:spcBef>
              <a:buNone/>
            </a:pPr>
            <a:endParaRPr lang="ru-Ru" sz="800" kern="0" dirty="0">
              <a:solidFill>
                <a:schemeClr val="tx1">
                  <a:lumMod val="75000"/>
                  <a:lumOff val="25000"/>
                </a:schemeClr>
              </a:solidFill>
              <a:latin typeface="Calibri" panose="020F0502020204030204" pitchFamily="34" charset="0"/>
              <a:cs typeface="Calibri" panose="020F0502020204030204" pitchFamily="34" charset="0"/>
            </a:endParaRPr>
          </a:p>
          <a:p>
            <a:pPr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Мин/макс</a:t>
            </a:r>
          </a:p>
          <a:p>
            <a:pPr algn="l" rtl="0">
              <a:spcBef>
                <a:spcPts val="0"/>
              </a:spcBef>
            </a:pPr>
            <a:endParaRPr lang="ru-Ru" sz="900" kern="0" dirty="0">
              <a:solidFill>
                <a:schemeClr val="tx1">
                  <a:lumMod val="75000"/>
                  <a:lumOff val="25000"/>
                </a:schemeClr>
              </a:solidFill>
              <a:latin typeface="Calibri" panose="020F0502020204030204" pitchFamily="34" charset="0"/>
              <a:cs typeface="Calibri" panose="020F0502020204030204" pitchFamily="34" charset="0"/>
            </a:endParaRPr>
          </a:p>
          <a:p>
            <a:pPr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Как выглядит обмен информацией (вниз и вверх по цепи)?</a:t>
            </a:r>
          </a:p>
          <a:p>
            <a:pPr lvl="1"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Заявки </a:t>
            </a:r>
          </a:p>
          <a:p>
            <a:pPr lvl="1"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Отчеты LMIS</a:t>
            </a:r>
          </a:p>
          <a:p>
            <a:pPr lvl="1"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В электронном или бумажном формате? </a:t>
            </a:r>
          </a:p>
          <a:p>
            <a:pPr algn="l" rtl="0">
              <a:spcBef>
                <a:spcPts val="0"/>
              </a:spcBef>
            </a:pPr>
            <a:endParaRPr lang="ru-Ru" sz="900" kern="0" dirty="0">
              <a:solidFill>
                <a:schemeClr val="tx1">
                  <a:lumMod val="75000"/>
                  <a:lumOff val="25000"/>
                </a:schemeClr>
              </a:solidFill>
              <a:latin typeface="Calibri" panose="020F0502020204030204" pitchFamily="34" charset="0"/>
              <a:cs typeface="Calibri" panose="020F0502020204030204" pitchFamily="34" charset="0"/>
            </a:endParaRPr>
          </a:p>
          <a:p>
            <a:pPr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Определение ключевых сильных и слабых сторон, возможностей и угроз </a:t>
            </a:r>
          </a:p>
          <a:p>
            <a:pPr algn="l" rtl="0">
              <a:spcBef>
                <a:spcPts val="0"/>
              </a:spcBef>
            </a:pPr>
            <a:endParaRPr lang="ru-Ru" sz="900" kern="0" dirty="0">
              <a:solidFill>
                <a:schemeClr val="tx1">
                  <a:lumMod val="75000"/>
                  <a:lumOff val="25000"/>
                </a:schemeClr>
              </a:solidFill>
              <a:latin typeface="Calibri" panose="020F0502020204030204" pitchFamily="34" charset="0"/>
              <a:cs typeface="Calibri" panose="020F0502020204030204" pitchFamily="34" charset="0"/>
            </a:endParaRPr>
          </a:p>
          <a:p>
            <a:pPr algn="l" rtl="0">
              <a:spcBef>
                <a:spcPts val="0"/>
              </a:spcBef>
            </a:pPr>
            <a:r>
              <a:rPr lang="ru-Ru" sz="1400" b="0" i="0" u="none" kern="0" baseline="0">
                <a:solidFill>
                  <a:schemeClr val="tx1">
                    <a:lumMod val="75000"/>
                    <a:lumOff val="25000"/>
                  </a:schemeClr>
                </a:solidFill>
                <a:latin typeface="Calibri" panose="020F0502020204030204" pitchFamily="34" charset="0"/>
                <a:cs typeface="Calibri" panose="020F0502020204030204" pitchFamily="34" charset="0"/>
              </a:rPr>
              <a:t>Обсудите финансовые вопросы/бюджеты и политику, оказывающие влияние на цепь поставок</a:t>
            </a:r>
          </a:p>
          <a:p>
            <a:pPr algn="l" rtl="0">
              <a:spcBef>
                <a:spcPts val="0"/>
              </a:spcBef>
            </a:pPr>
            <a:endParaRPr lang="ru-Ru" sz="900" kern="0"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a:xfrm>
            <a:off x="457200" y="346044"/>
            <a:ext cx="8229600" cy="758825"/>
          </a:xfrm>
        </p:spPr>
        <p:txBody>
          <a:bodyPr>
            <a:normAutofit fontScale="90000"/>
          </a:bodyPr>
          <a:lstStyle/>
          <a:p>
            <a:pPr algn="l" rtl="0"/>
            <a:r>
              <a:rPr lang="ru-Ru" sz="2400" b="1" i="0" u="none" baseline="0">
                <a:latin typeface="Calibri" panose="020F0502020204030204" pitchFamily="34" charset="0"/>
                <a:cs typeface="Calibri" panose="020F0502020204030204" pitchFamily="34" charset="0"/>
              </a:rPr>
              <a:t>Обсудите потоки продукции и информации внутри цепи (цепей) поставок и создайте план-карту цепи поставок</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941" y="575111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1092983" y="1394898"/>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Производитель/поставщик</a:t>
            </a:r>
          </a:p>
        </p:txBody>
      </p:sp>
      <p:sp>
        <p:nvSpPr>
          <p:cNvPr id="10" name="Rounded Rectangle 9"/>
          <p:cNvSpPr/>
          <p:nvPr/>
        </p:nvSpPr>
        <p:spPr>
          <a:xfrm>
            <a:off x="1092984" y="2315609"/>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Центральный склад?</a:t>
            </a:r>
          </a:p>
        </p:txBody>
      </p:sp>
      <p:sp>
        <p:nvSpPr>
          <p:cNvPr id="11" name="Rounded Rectangle 10"/>
          <p:cNvSpPr/>
          <p:nvPr/>
        </p:nvSpPr>
        <p:spPr>
          <a:xfrm>
            <a:off x="1092984" y="3284352"/>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Региональные/</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районные склады?</a:t>
            </a:r>
          </a:p>
        </p:txBody>
      </p:sp>
      <p:sp>
        <p:nvSpPr>
          <p:cNvPr id="7" name="Rounded Rectangle 6"/>
          <p:cNvSpPr/>
          <p:nvPr/>
        </p:nvSpPr>
        <p:spPr>
          <a:xfrm>
            <a:off x="664230" y="4172842"/>
            <a:ext cx="1738312"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400" b="0" i="0" u="none" baseline="0">
                <a:solidFill>
                  <a:schemeClr val="tx1"/>
                </a:solidFill>
                <a:latin typeface="Calibri" panose="020F0502020204030204" pitchFamily="34" charset="0"/>
                <a:cs typeface="Calibri" panose="020F0502020204030204" pitchFamily="34" charset="0"/>
              </a:rPr>
              <a:t>Учреждение здравоохранения?</a:t>
            </a:r>
          </a:p>
        </p:txBody>
      </p:sp>
      <p:sp>
        <p:nvSpPr>
          <p:cNvPr id="13" name="Rounded Rectangle 12"/>
          <p:cNvSpPr/>
          <p:nvPr/>
        </p:nvSpPr>
        <p:spPr>
          <a:xfrm>
            <a:off x="2616984" y="4172843"/>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Больница?</a:t>
            </a:r>
          </a:p>
        </p:txBody>
      </p:sp>
      <p:sp>
        <p:nvSpPr>
          <p:cNvPr id="14" name="Rounded Rectangle 13"/>
          <p:cNvSpPr/>
          <p:nvPr/>
        </p:nvSpPr>
        <p:spPr>
          <a:xfrm>
            <a:off x="732456" y="500605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Пациент?</a:t>
            </a:r>
          </a:p>
        </p:txBody>
      </p:sp>
      <p:sp>
        <p:nvSpPr>
          <p:cNvPr id="15" name="Rounded Rectangle 14"/>
          <p:cNvSpPr/>
          <p:nvPr/>
        </p:nvSpPr>
        <p:spPr>
          <a:xfrm>
            <a:off x="2616984" y="5011043"/>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Пациент?</a:t>
            </a:r>
          </a:p>
        </p:txBody>
      </p:sp>
      <p:cxnSp>
        <p:nvCxnSpPr>
          <p:cNvPr id="9" name="Straight Arrow Connector 8"/>
          <p:cNvCxnSpPr>
            <a:stCxn id="6" idx="2"/>
            <a:endCxn id="10" idx="0"/>
          </p:cNvCxnSpPr>
          <p:nvPr/>
        </p:nvCxnSpPr>
        <p:spPr>
          <a:xfrm>
            <a:off x="2453733" y="2004498"/>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453734" y="293684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cxnSpLocks/>
            <a:endCxn id="7" idx="0"/>
          </p:cNvCxnSpPr>
          <p:nvPr/>
        </p:nvCxnSpPr>
        <p:spPr>
          <a:xfrm flipH="1">
            <a:off x="1533386" y="3893952"/>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1" idx="2"/>
            <a:endCxn id="13" idx="0"/>
          </p:cNvCxnSpPr>
          <p:nvPr/>
        </p:nvCxnSpPr>
        <p:spPr>
          <a:xfrm>
            <a:off x="2453734" y="3893952"/>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cxnSpLocks/>
            <a:stCxn id="7" idx="2"/>
          </p:cNvCxnSpPr>
          <p:nvPr/>
        </p:nvCxnSpPr>
        <p:spPr>
          <a:xfrm>
            <a:off x="1533386" y="4744911"/>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378984" y="4722015"/>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3074184" y="3893952"/>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1422805" y="3868043"/>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V="1">
            <a:off x="2228236" y="287744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2235984" y="196304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3" name="Oval Callout 22"/>
          <p:cNvSpPr/>
          <p:nvPr/>
        </p:nvSpPr>
        <p:spPr>
          <a:xfrm>
            <a:off x="5105400" y="1295400"/>
            <a:ext cx="3505200" cy="2293752"/>
          </a:xfrm>
          <a:prstGeom prst="wedgeEllipseCallout">
            <a:avLst>
              <a:gd name="adj1" fmla="val -67719"/>
              <a:gd name="adj2" fmla="val 103076"/>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600" b="0" i="0" u="none" baseline="0">
                <a:latin typeface="Calibri" panose="020F0502020204030204" pitchFamily="34" charset="0"/>
                <a:cs typeface="Calibri" panose="020F0502020204030204" pitchFamily="34" charset="0"/>
              </a:rPr>
              <a:t>Добавьте вопросы, которые планируете решить в рамках планирования.  Финансы?  Информация? Электронная система?  Отходы?  Последующее распределение?</a:t>
            </a:r>
          </a:p>
        </p:txBody>
      </p:sp>
    </p:spTree>
    <p:extLst>
      <p:ext uri="{BB962C8B-B14F-4D97-AF65-F5344CB8AC3E}">
        <p14:creationId xmlns:p14="http://schemas.microsoft.com/office/powerpoint/2010/main" val="392027927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4031873"/>
          </a:xfrm>
        </p:spPr>
        <p:txBody>
          <a:bodyPr/>
          <a:lstStyle/>
          <a:p>
            <a:pPr algn="l" rtl="0"/>
            <a:r>
              <a:rPr lang="ru-Ru" b="0" i="0" u="none" baseline="0">
                <a:latin typeface="Calibri" panose="020F0502020204030204" pitchFamily="34" charset="0"/>
                <a:cs typeface="Calibri" panose="020F0502020204030204" pitchFamily="34" charset="0"/>
              </a:rPr>
              <a:t>СПРАВОЧНАЯ ИНФОРМАЦИЯ И ЦЕЛИ NSCA 2.0</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официальное название страны Х, </a:t>
            </a:r>
            <a:r>
              <a:rPr lang="ru-Ru" b="0" i="1" u="none" baseline="0">
                <a:solidFill>
                  <a:schemeClr val="bg1"/>
                </a:solidFill>
                <a:latin typeface="Calibri" panose="020F0502020204030204" pitchFamily="34" charset="0"/>
                <a:cs typeface="Calibri" panose="020F0502020204030204" pitchFamily="34" charset="0"/>
              </a:rPr>
              <a:t>официальная организация</a:t>
            </a:r>
            <a:br>
              <a:rPr lang="ru-Ru" i="1">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b="0" i="0" u="none" strike="noStrike" kern="1200" cap="none" spc="0" normalizeH="0" baseline="0" noProof="0">
              <a:ln>
                <a:noFill/>
              </a:ln>
              <a:solidFill>
                <a:srgbClr val="635C5B"/>
              </a:solidFill>
              <a:effectLst/>
              <a:uLnTx/>
              <a:uFillTx/>
              <a:latin typeface="Calibri" panose="020F0502020204030204" pitchFamily="34" charset="0"/>
              <a:ea typeface="+mn-ea"/>
              <a:cs typeface="Calibri" panose="020F0502020204030204" pitchFamily="34" charset="0"/>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35C5B"/>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94073423"/>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533400"/>
          </a:xfrm>
        </p:spPr>
        <p:txBody>
          <a:bodyPr/>
          <a:lstStyle/>
          <a:p>
            <a:pPr algn="l" rtl="0"/>
            <a:r>
              <a:rPr lang="ru-Ru" sz="2400" b="1" i="0" u="none" baseline="0">
                <a:latin typeface="Calibri" panose="020F0502020204030204" pitchFamily="34" charset="0"/>
                <a:cs typeface="Calibri" panose="020F0502020204030204" pitchFamily="34" charset="0"/>
              </a:rPr>
              <a:t>РАБОТА В ГРУППЕ: </a:t>
            </a:r>
            <a:r>
              <a:rPr lang="ru-Ru" sz="2400" b="0" i="0" u="none" baseline="0">
                <a:latin typeface="Calibri" panose="020F0502020204030204" pitchFamily="34" charset="0"/>
                <a:cs typeface="Calibri" panose="020F0502020204030204" pitchFamily="34" charset="0"/>
              </a:rPr>
              <a:t>Планирование цепи поставок</a:t>
            </a:r>
          </a:p>
        </p:txBody>
      </p:sp>
      <p:sp>
        <p:nvSpPr>
          <p:cNvPr id="3" name="Content Placeholder 2"/>
          <p:cNvSpPr>
            <a:spLocks noGrp="1"/>
          </p:cNvSpPr>
          <p:nvPr>
            <p:ph idx="1"/>
          </p:nvPr>
        </p:nvSpPr>
        <p:spPr>
          <a:xfrm>
            <a:off x="304801" y="1066800"/>
            <a:ext cx="8610600" cy="5647945"/>
          </a:xfrm>
        </p:spPr>
        <p:txBody>
          <a:bodyPr>
            <a:noAutofit/>
          </a:bodyPr>
          <a:lstStyle/>
          <a:p>
            <a:pPr algn="l" rtl="0">
              <a:lnSpc>
                <a:spcPct val="110000"/>
              </a:lnSpc>
              <a:spcAft>
                <a:spcPts val="0"/>
              </a:spcAft>
            </a:pPr>
            <a:r>
              <a:rPr lang="ru-Ru" sz="1600" b="1" i="0" u="none" baseline="0">
                <a:solidFill>
                  <a:schemeClr val="tx1">
                    <a:lumMod val="75000"/>
                    <a:lumOff val="25000"/>
                  </a:schemeClr>
                </a:solidFill>
                <a:latin typeface="Calibri" panose="020F0502020204030204" pitchFamily="34" charset="0"/>
                <a:cs typeface="Calibri" panose="020F0502020204030204" pitchFamily="34" charset="0"/>
              </a:rPr>
              <a:t>Составьте план-карту цепи поставок в стране Х.</a:t>
            </a:r>
          </a:p>
          <a:p>
            <a:pPr algn="l" rtl="0">
              <a:lnSpc>
                <a:spcPct val="110000"/>
              </a:lnSpc>
              <a:spcAft>
                <a:spcPts val="0"/>
              </a:spcAft>
            </a:pPr>
            <a:endParaRPr lang="ru-Ru" sz="1600" b="1" dirty="0">
              <a:solidFill>
                <a:schemeClr val="tx1">
                  <a:lumMod val="75000"/>
                  <a:lumOff val="25000"/>
                </a:schemeClr>
              </a:solidFill>
              <a:latin typeface="Calibri" panose="020F0502020204030204" pitchFamily="34" charset="0"/>
              <a:cs typeface="Calibri" panose="020F0502020204030204" pitchFamily="34" charset="0"/>
            </a:endParaRPr>
          </a:p>
          <a:p>
            <a:pPr algn="l" rtl="0">
              <a:lnSpc>
                <a:spcPct val="110000"/>
              </a:lnSpc>
              <a:spcAft>
                <a:spcPts val="0"/>
              </a:spcAft>
            </a:pPr>
            <a:r>
              <a:rPr lang="ru-Ru" sz="1600" b="1" i="0" u="none" baseline="0">
                <a:solidFill>
                  <a:schemeClr val="tx1">
                    <a:lumMod val="75000"/>
                    <a:lumOff val="25000"/>
                  </a:schemeClr>
                </a:solidFill>
                <a:latin typeface="Calibri" panose="020F0502020204030204" pitchFamily="34" charset="0"/>
                <a:cs typeface="Calibri" panose="020F0502020204030204" pitchFamily="34" charset="0"/>
              </a:rPr>
              <a:t>Не забудьте включить в свою карту следующие аспекты</a:t>
            </a:r>
          </a:p>
          <a:p>
            <a:pPr marL="742950" lvl="1" indent="-285750" algn="l" rtl="0">
              <a:lnSpc>
                <a:spcPct val="110000"/>
              </a:lnSpc>
              <a:spcAft>
                <a:spcPts val="0"/>
              </a:spcAft>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Как продукты попадают в страну? Существуют ли отличия в зависимости от разных программ цепи поставок? (Заинтересованные стороны на всех уровнях)</a:t>
            </a:r>
          </a:p>
          <a:p>
            <a:pPr marL="742950" lvl="1" indent="-285750" algn="l" rtl="0">
              <a:lnSpc>
                <a:spcPct val="110000"/>
              </a:lnSpc>
              <a:spcAft>
                <a:spcPts val="0"/>
              </a:spcAft>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Где осуществляется хранение (центральный, промежуточный склад, учреждения здравоохранения и т. д.)</a:t>
            </a:r>
          </a:p>
          <a:p>
            <a:pPr marL="742950" lvl="1" indent="-285750" algn="l" rtl="0">
              <a:lnSpc>
                <a:spcPct val="110000"/>
              </a:lnSpc>
              <a:spcAft>
                <a:spcPts val="0"/>
              </a:spcAft>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Кто выступает в качестве игроков на разных уровнях цепи поставок?</a:t>
            </a:r>
          </a:p>
          <a:p>
            <a:pPr marL="742950" lvl="1" indent="-285750" algn="l" rtl="0">
              <a:lnSpc>
                <a:spcPct val="110000"/>
              </a:lnSpc>
              <a:spcAft>
                <a:spcPts val="0"/>
              </a:spcAft>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Как осуществляется транспортировка продуктов (забирают сотрудники склада более низкого уровня, нанимаются внешние подрядчики и пр.) </a:t>
            </a:r>
          </a:p>
          <a:p>
            <a:pPr marL="742950" lvl="1" indent="-285750" algn="l" rtl="0">
              <a:lnSpc>
                <a:spcPct val="110000"/>
              </a:lnSpc>
              <a:spcAft>
                <a:spcPts val="0"/>
              </a:spcAft>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С какой периодичностью приходят или забираются посылки? Отличается ли он по типу продукта?</a:t>
            </a:r>
          </a:p>
          <a:p>
            <a:pPr marL="742950" lvl="1" indent="-285750" algn="l" rtl="0">
              <a:lnSpc>
                <a:spcPct val="110000"/>
              </a:lnSpc>
              <a:spcAft>
                <a:spcPts val="0"/>
              </a:spcAft>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Мин/макс уровни на объекте каждого типа? Отличаются ли они по типу продукта?</a:t>
            </a:r>
          </a:p>
          <a:p>
            <a:pPr marL="742950" lvl="1" indent="-285750" algn="l" rtl="0">
              <a:lnSpc>
                <a:spcPct val="110000"/>
              </a:lnSpc>
              <a:spcAft>
                <a:spcPts val="0"/>
              </a:spcAft>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Как выглядит обмен информацией (вниз и вверх по цепи)?</a:t>
            </a:r>
          </a:p>
          <a:p>
            <a:pPr marL="1200150" lvl="2" indent="-285750" algn="l" rtl="0">
              <a:lnSpc>
                <a:spcPct val="110000"/>
              </a:lnSpc>
              <a:spcBef>
                <a:spcPts val="0"/>
              </a:spcBef>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Заявки </a:t>
            </a:r>
          </a:p>
          <a:p>
            <a:pPr marL="1200150" lvl="2" indent="-285750" algn="l" rtl="0">
              <a:lnSpc>
                <a:spcPct val="110000"/>
              </a:lnSpc>
              <a:spcBef>
                <a:spcPts val="0"/>
              </a:spcBef>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Отчеты LMIS</a:t>
            </a:r>
          </a:p>
          <a:p>
            <a:pPr marL="1200150" lvl="2" indent="-285750" algn="l" rtl="0">
              <a:lnSpc>
                <a:spcPct val="110000"/>
              </a:lnSpc>
              <a:spcBef>
                <a:spcPts val="0"/>
              </a:spcBef>
            </a:pPr>
            <a:r>
              <a:rPr lang="ru-Ru" sz="1600" b="0" i="0" u="none" baseline="0">
                <a:solidFill>
                  <a:schemeClr val="tx1">
                    <a:lumMod val="75000"/>
                    <a:lumOff val="25000"/>
                  </a:schemeClr>
                </a:solidFill>
                <a:latin typeface="Calibri" panose="020F0502020204030204" pitchFamily="34" charset="0"/>
                <a:cs typeface="Calibri" panose="020F0502020204030204" pitchFamily="34" charset="0"/>
              </a:rPr>
              <a:t>В электронном или бумажном формате?</a:t>
            </a:r>
          </a:p>
        </p:txBody>
      </p:sp>
      <p:sp>
        <p:nvSpPr>
          <p:cNvPr id="5" name="Oval Callout 4"/>
          <p:cNvSpPr/>
          <p:nvPr/>
        </p:nvSpPr>
        <p:spPr>
          <a:xfrm>
            <a:off x="5943600" y="1143000"/>
            <a:ext cx="2667000" cy="1447800"/>
          </a:xfrm>
          <a:prstGeom prst="wedgeEllipseCallout">
            <a:avLst>
              <a:gd name="adj1" fmla="val -75726"/>
              <a:gd name="adj2" fmla="val 108117"/>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a:latin typeface="Calibri" panose="020F0502020204030204" pitchFamily="34" charset="0"/>
                <a:cs typeface="Calibri" panose="020F0502020204030204" pitchFamily="34" charset="0"/>
              </a:rPr>
              <a:t>Оставьте на период проведения упражнения.   Добавьте основные пункты </a:t>
            </a:r>
          </a:p>
        </p:txBody>
      </p:sp>
    </p:spTree>
    <p:extLst>
      <p:ext uri="{BB962C8B-B14F-4D97-AF65-F5344CB8AC3E}">
        <p14:creationId xmlns:p14="http://schemas.microsoft.com/office/powerpoint/2010/main" val="1408016336"/>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38400"/>
            <a:ext cx="7772400" cy="914400"/>
          </a:xfrm>
        </p:spPr>
        <p:txBody>
          <a:bodyPr/>
          <a:lstStyle/>
          <a:p>
            <a:pPr algn="l" rtl="0"/>
            <a:r>
              <a:rPr lang="ru-Ru" b="0" i="0" u="none" baseline="0">
                <a:latin typeface="Calibri" panose="020F0502020204030204" pitchFamily="34" charset="0"/>
                <a:cs typeface="Calibri" panose="020F0502020204030204" pitchFamily="34" charset="0"/>
              </a:rPr>
              <a:t>Создание плана-карты занимает 15 минут...</a:t>
            </a:r>
          </a:p>
        </p:txBody>
      </p:sp>
      <p:sp>
        <p:nvSpPr>
          <p:cNvPr id="4" name="Date Placeholder 3"/>
          <p:cNvSpPr>
            <a:spLocks noGrp="1"/>
          </p:cNvSpPr>
          <p:nvPr>
            <p:ph type="dt" sz="half" idx="10"/>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41</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997511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199" y="417095"/>
            <a:ext cx="2895601" cy="914400"/>
          </a:xfrm>
        </p:spPr>
        <p:txBody>
          <a:bodyPr>
            <a:normAutofit/>
          </a:bodyPr>
          <a:lstStyle/>
          <a:p>
            <a:pPr algn="l" rtl="0"/>
            <a:r>
              <a:rPr lang="ru-Ru" sz="4000" b="0" i="0" u="none" baseline="0">
                <a:latin typeface="Calibri" panose="020F0502020204030204" pitchFamily="34" charset="0"/>
                <a:cs typeface="Calibri" panose="020F0502020204030204" pitchFamily="34" charset="0"/>
              </a:rPr>
              <a:t>ПОМЕХА!!!</a:t>
            </a: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42</a:t>
            </a:fld>
            <a:endParaRPr lang="ru-Ru">
              <a:latin typeface="Calibri" panose="020F0502020204030204" pitchFamily="34" charset="0"/>
              <a:cs typeface="Calibri" panose="020F0502020204030204" pitchFamily="34" charset="0"/>
            </a:endParaRPr>
          </a:p>
        </p:txBody>
      </p:sp>
      <p:pic>
        <p:nvPicPr>
          <p:cNvPr id="8194" name="Picture 2" descr="Image result for throw a spann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856525">
            <a:off x="394285" y="1146415"/>
            <a:ext cx="5352345" cy="3010694"/>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throw a spann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6905" y="2671815"/>
            <a:ext cx="2663302" cy="332263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2879556" y="4810230"/>
            <a:ext cx="2895601" cy="914400"/>
          </a:xfrm>
          <a:prstGeom prst="rect">
            <a:avLst/>
          </a:prstGeom>
        </p:spPr>
        <p:txBody>
          <a:bodyPr vert="horz" lIns="91440" tIns="45720" rIns="91440" bIns="45720" rtlCol="0" anchor="b"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r>
              <a:rPr lang="ru-Ru" sz="4000" b="0" i="0" u="none" baseline="0">
                <a:latin typeface="Calibri" panose="020F0502020204030204" pitchFamily="34" charset="0"/>
                <a:cs typeface="Calibri" panose="020F0502020204030204" pitchFamily="34" charset="0"/>
              </a:rPr>
              <a:t>ПОМЕХА!!!</a:t>
            </a:r>
          </a:p>
        </p:txBody>
      </p:sp>
      <p:sp>
        <p:nvSpPr>
          <p:cNvPr id="7" name="Oval Callout 6"/>
          <p:cNvSpPr/>
          <p:nvPr/>
        </p:nvSpPr>
        <p:spPr>
          <a:xfrm>
            <a:off x="6400800" y="1524000"/>
            <a:ext cx="2209800" cy="1143000"/>
          </a:xfrm>
          <a:prstGeom prst="wedgeEllipseCallout">
            <a:avLst>
              <a:gd name="adj1" fmla="val -165815"/>
              <a:gd name="adj2" fmla="val 1014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a:latin typeface="Calibri" panose="020F0502020204030204" pitchFamily="34" charset="0"/>
                <a:cs typeface="Calibri" panose="020F0502020204030204" pitchFamily="34" charset="0"/>
              </a:rPr>
              <a:t>Используйте, если данный термин известен в стране Х</a:t>
            </a:r>
          </a:p>
        </p:txBody>
      </p:sp>
    </p:spTree>
    <p:extLst>
      <p:ext uri="{BB962C8B-B14F-4D97-AF65-F5344CB8AC3E}">
        <p14:creationId xmlns:p14="http://schemas.microsoft.com/office/powerpoint/2010/main" val="1445371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anim calcmode="lin" valueType="num">
                                      <p:cBhvr>
                                        <p:cTn id="8" dur="2000" fill="hold"/>
                                        <p:tgtEl>
                                          <p:spTgt spid="8194"/>
                                        </p:tgtEl>
                                        <p:attrNameLst>
                                          <p:attrName>ppt_w</p:attrName>
                                        </p:attrNameLst>
                                      </p:cBhvr>
                                      <p:tavLst>
                                        <p:tav tm="0" fmla="#ppt_w*sin(2.5*pi*$)">
                                          <p:val>
                                            <p:fltVal val="0"/>
                                          </p:val>
                                        </p:tav>
                                        <p:tav tm="100000">
                                          <p:val>
                                            <p:fltVal val="1"/>
                                          </p:val>
                                        </p:tav>
                                      </p:tavLst>
                                    </p:anim>
                                    <p:anim calcmode="lin" valueType="num">
                                      <p:cBhvr>
                                        <p:cTn id="9" dur="2000" fill="hold"/>
                                        <p:tgtEl>
                                          <p:spTgt spid="819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196"/>
                                        </p:tgtEl>
                                        <p:attrNameLst>
                                          <p:attrName>style.visibility</p:attrName>
                                        </p:attrNameLst>
                                      </p:cBhvr>
                                      <p:to>
                                        <p:strVal val="visible"/>
                                      </p:to>
                                    </p:set>
                                    <p:anim calcmode="lin" valueType="num">
                                      <p:cBhvr>
                                        <p:cTn id="14" dur="1000" fill="hold"/>
                                        <p:tgtEl>
                                          <p:spTgt spid="8196"/>
                                        </p:tgtEl>
                                        <p:attrNameLst>
                                          <p:attrName>ppt_w</p:attrName>
                                        </p:attrNameLst>
                                      </p:cBhvr>
                                      <p:tavLst>
                                        <p:tav tm="0">
                                          <p:val>
                                            <p:fltVal val="0"/>
                                          </p:val>
                                        </p:tav>
                                        <p:tav tm="100000">
                                          <p:val>
                                            <p:strVal val="#ppt_w"/>
                                          </p:val>
                                        </p:tav>
                                      </p:tavLst>
                                    </p:anim>
                                    <p:anim calcmode="lin" valueType="num">
                                      <p:cBhvr>
                                        <p:cTn id="15" dur="1000" fill="hold"/>
                                        <p:tgtEl>
                                          <p:spTgt spid="8196"/>
                                        </p:tgtEl>
                                        <p:attrNameLst>
                                          <p:attrName>ppt_h</p:attrName>
                                        </p:attrNameLst>
                                      </p:cBhvr>
                                      <p:tavLst>
                                        <p:tav tm="0">
                                          <p:val>
                                            <p:fltVal val="0"/>
                                          </p:val>
                                        </p:tav>
                                        <p:tav tm="100000">
                                          <p:val>
                                            <p:strVal val="#ppt_h"/>
                                          </p:val>
                                        </p:tav>
                                      </p:tavLst>
                                    </p:anim>
                                    <p:anim calcmode="lin" valueType="num">
                                      <p:cBhvr>
                                        <p:cTn id="16" dur="1000" fill="hold"/>
                                        <p:tgtEl>
                                          <p:spTgt spid="8196"/>
                                        </p:tgtEl>
                                        <p:attrNameLst>
                                          <p:attrName>style.rotation</p:attrName>
                                        </p:attrNameLst>
                                      </p:cBhvr>
                                      <p:tavLst>
                                        <p:tav tm="0">
                                          <p:val>
                                            <p:fltVal val="90"/>
                                          </p:val>
                                        </p:tav>
                                        <p:tav tm="100000">
                                          <p:val>
                                            <p:fltVal val="0"/>
                                          </p:val>
                                        </p:tav>
                                      </p:tavLst>
                                    </p:anim>
                                    <p:animEffect transition="in" filter="fade">
                                      <p:cBhvr>
                                        <p:cTn id="17" dur="1000"/>
                                        <p:tgtEl>
                                          <p:spTgt spid="8196"/>
                                        </p:tgtEl>
                                      </p:cBhvr>
                                    </p:animEffect>
                                  </p:childTnLst>
                                </p:cTn>
                              </p:par>
                            </p:childTnLst>
                          </p:cTn>
                        </p:par>
                        <p:par>
                          <p:cTn id="18" fill="hold">
                            <p:stCondLst>
                              <p:cond delay="1000"/>
                            </p:stCondLst>
                            <p:childTnLst>
                              <p:par>
                                <p:cTn id="19" presetID="6"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in)">
                                      <p:cBhvr>
                                        <p:cTn id="21" dur="2000"/>
                                        <p:tgtEl>
                                          <p:spTgt spid="8"/>
                                        </p:tgtEl>
                                      </p:cBhvr>
                                    </p:animEffect>
                                  </p:childTnLst>
                                </p:cTn>
                              </p:par>
                            </p:childTnLst>
                          </p:cTn>
                        </p:par>
                        <p:par>
                          <p:cTn id="22" fill="hold">
                            <p:stCondLst>
                              <p:cond delay="3000"/>
                            </p:stCondLst>
                            <p:childTnLst>
                              <p:par>
                                <p:cTn id="23" presetID="26"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7772400" cy="914400"/>
          </a:xfrm>
        </p:spPr>
        <p:txBody>
          <a:bodyPr/>
          <a:lstStyle/>
          <a:p>
            <a:pPr algn="l" rtl="0"/>
            <a:r>
              <a:rPr lang="ru-Ru" b="0" i="0" u="none" baseline="0">
                <a:latin typeface="Calibri" panose="020F0502020204030204" pitchFamily="34" charset="0"/>
                <a:cs typeface="Calibri" panose="020F0502020204030204" pitchFamily="34" charset="0"/>
              </a:rPr>
              <a:t>РАБОТА В ГРУППЕ (продолжение)</a:t>
            </a:r>
          </a:p>
        </p:txBody>
      </p:sp>
      <p:sp>
        <p:nvSpPr>
          <p:cNvPr id="3" name="Content Placeholder 2"/>
          <p:cNvSpPr>
            <a:spLocks noGrp="1"/>
          </p:cNvSpPr>
          <p:nvPr>
            <p:ph idx="1"/>
          </p:nvPr>
        </p:nvSpPr>
        <p:spPr>
          <a:xfrm>
            <a:off x="685800" y="1066800"/>
            <a:ext cx="7772400" cy="5105400"/>
          </a:xfrm>
        </p:spPr>
        <p:txBody>
          <a:bodyPr>
            <a:normAutofit lnSpcReduction="10000"/>
          </a:bodyPr>
          <a:lstStyle/>
          <a:p>
            <a:pPr algn="l" rtl="0">
              <a:lnSpc>
                <a:spcPct val="110000"/>
              </a:lnSpc>
              <a:spcAft>
                <a:spcPts val="0"/>
              </a:spcAft>
            </a:pPr>
            <a:r>
              <a:rPr lang="ru-Ru" b="0" i="0" u="none" baseline="0">
                <a:solidFill>
                  <a:schemeClr val="tx1">
                    <a:lumMod val="75000"/>
                    <a:lumOff val="25000"/>
                  </a:schemeClr>
                </a:solidFill>
                <a:latin typeface="Calibri" panose="020F0502020204030204" pitchFamily="34" charset="0"/>
                <a:cs typeface="Calibri" panose="020F0502020204030204" pitchFamily="34" charset="0"/>
              </a:rPr>
              <a:t>Одинаков ли план-карта для всех спонсорских программ в Уганде? (Малярия, репродуктивное здоровье, здоровье матерей, новорожденных, детей и подростков, ВИЧ/СПИД, питание, вакцины, жизненно важные лекарственные препараты, туберкулез, лаборатории и др.)</a:t>
            </a:r>
          </a:p>
          <a:p>
            <a:pPr algn="l" rtl="0">
              <a:lnSpc>
                <a:spcPct val="110000"/>
              </a:lnSpc>
              <a:spcAft>
                <a:spcPts val="0"/>
              </a:spcAft>
            </a:pPr>
            <a:r>
              <a:rPr lang="ru-Ru" b="0" i="0" u="none" baseline="0">
                <a:solidFill>
                  <a:schemeClr val="tx1">
                    <a:lumMod val="75000"/>
                    <a:lumOff val="25000"/>
                  </a:schemeClr>
                </a:solidFill>
                <a:latin typeface="Calibri" panose="020F0502020204030204" pitchFamily="34" charset="0"/>
                <a:cs typeface="Calibri" panose="020F0502020204030204" pitchFamily="34" charset="0"/>
              </a:rPr>
              <a:t>Существует ли отличная система для срочных заказов?</a:t>
            </a:r>
          </a:p>
          <a:p>
            <a:pPr algn="l" rtl="0">
              <a:lnSpc>
                <a:spcPct val="110000"/>
              </a:lnSpc>
              <a:spcAft>
                <a:spcPts val="0"/>
              </a:spcAft>
            </a:pPr>
            <a:r>
              <a:rPr lang="ru-Ru" b="0" i="0" u="none" baseline="0">
                <a:solidFill>
                  <a:schemeClr val="tx1">
                    <a:lumMod val="75000"/>
                    <a:lumOff val="25000"/>
                  </a:schemeClr>
                </a:solidFill>
                <a:latin typeface="Calibri" panose="020F0502020204030204" pitchFamily="34" charset="0"/>
                <a:cs typeface="Calibri" panose="020F0502020204030204" pitchFamily="34" charset="0"/>
              </a:rPr>
              <a:t>Существует ли отличная система для конкретной продукции?</a:t>
            </a:r>
          </a:p>
          <a:p>
            <a:pPr algn="l" rtl="0">
              <a:lnSpc>
                <a:spcPct val="110000"/>
              </a:lnSpc>
              <a:spcAft>
                <a:spcPts val="0"/>
              </a:spcAft>
            </a:pPr>
            <a:r>
              <a:rPr lang="ru-Ru" b="0" i="0" u="none" baseline="0">
                <a:solidFill>
                  <a:schemeClr val="tx1">
                    <a:lumMod val="75000"/>
                    <a:lumOff val="25000"/>
                  </a:schemeClr>
                </a:solidFill>
                <a:latin typeface="Calibri" panose="020F0502020204030204" pitchFamily="34" charset="0"/>
                <a:cs typeface="Calibri" panose="020F0502020204030204" pitchFamily="34" charset="0"/>
              </a:rPr>
              <a:t>Что можно сказать о финансовом потоке?</a:t>
            </a:r>
          </a:p>
          <a:p>
            <a:pPr algn="l" rtl="0">
              <a:lnSpc>
                <a:spcPct val="110000"/>
              </a:lnSpc>
              <a:spcAft>
                <a:spcPts val="0"/>
              </a:spcAft>
            </a:pPr>
            <a:endParaRPr lang="ru-Ru" b="1" dirty="0">
              <a:solidFill>
                <a:schemeClr val="tx1">
                  <a:lumMod val="75000"/>
                  <a:lumOff val="25000"/>
                </a:schemeClr>
              </a:solidFill>
              <a:latin typeface="Calibri" panose="020F0502020204030204" pitchFamily="34" charset="0"/>
              <a:cs typeface="Calibri" panose="020F0502020204030204" pitchFamily="34" charset="0"/>
            </a:endParaRPr>
          </a:p>
          <a:p>
            <a:pPr algn="l" rtl="0">
              <a:lnSpc>
                <a:spcPct val="110000"/>
              </a:lnSpc>
              <a:spcAft>
                <a:spcPts val="0"/>
              </a:spcAft>
            </a:pPr>
            <a:r>
              <a:rPr lang="ru-Ru" b="1" i="0" u="none" baseline="0">
                <a:solidFill>
                  <a:schemeClr val="tx1">
                    <a:lumMod val="75000"/>
                    <a:lumOff val="25000"/>
                  </a:schemeClr>
                </a:solidFill>
                <a:latin typeface="Calibri" panose="020F0502020204030204" pitchFamily="34" charset="0"/>
                <a:cs typeface="Calibri" panose="020F0502020204030204" pitchFamily="34" charset="0"/>
              </a:rPr>
              <a:t>Задайте следующие вопросы о цепи поставок</a:t>
            </a:r>
          </a:p>
          <a:p>
            <a:pPr marL="742950" lvl="1" indent="-285750" algn="l" rtl="0">
              <a:lnSpc>
                <a:spcPct val="110000"/>
              </a:lnSpc>
              <a:spcAft>
                <a:spcPts val="0"/>
              </a:spcAft>
            </a:pPr>
            <a:r>
              <a:rPr lang="ru-Ru" b="0" i="0" u="none" baseline="0">
                <a:solidFill>
                  <a:schemeClr val="tx1">
                    <a:lumMod val="75000"/>
                    <a:lumOff val="25000"/>
                  </a:schemeClr>
                </a:solidFill>
                <a:latin typeface="Calibri" panose="020F0502020204030204" pitchFamily="34" charset="0"/>
                <a:cs typeface="Calibri" panose="020F0502020204030204" pitchFamily="34" charset="0"/>
              </a:rPr>
              <a:t>Определение ключевых сильных и слабых сторон, возможностей и угроз</a:t>
            </a:r>
          </a:p>
          <a:p>
            <a:pPr marL="742950" lvl="1" indent="-285750" algn="l" rtl="0">
              <a:lnSpc>
                <a:spcPct val="110000"/>
              </a:lnSpc>
              <a:spcAft>
                <a:spcPts val="0"/>
              </a:spcAft>
            </a:pPr>
            <a:r>
              <a:rPr lang="ru-Ru" b="0" i="0" u="none" baseline="0">
                <a:solidFill>
                  <a:schemeClr val="tx1">
                    <a:lumMod val="75000"/>
                    <a:lumOff val="25000"/>
                  </a:schemeClr>
                </a:solidFill>
                <a:latin typeface="Calibri" panose="020F0502020204030204" pitchFamily="34" charset="0"/>
                <a:cs typeface="Calibri" panose="020F0502020204030204" pitchFamily="34" charset="0"/>
              </a:rPr>
              <a:t>Обсудите товары-маркеры</a:t>
            </a:r>
          </a:p>
          <a:p>
            <a:pPr marL="742950" lvl="1" indent="-285750" algn="l" rtl="0">
              <a:lnSpc>
                <a:spcPct val="110000"/>
              </a:lnSpc>
              <a:spcAft>
                <a:spcPts val="0"/>
              </a:spcAft>
            </a:pPr>
            <a:r>
              <a:rPr lang="ru-Ru" b="0" i="0" u="none" kern="0" baseline="0">
                <a:solidFill>
                  <a:schemeClr val="tx1">
                    <a:lumMod val="75000"/>
                    <a:lumOff val="25000"/>
                  </a:schemeClr>
                </a:solidFill>
                <a:latin typeface="Calibri" panose="020F0502020204030204" pitchFamily="34" charset="0"/>
                <a:cs typeface="Calibri" panose="020F0502020204030204" pitchFamily="34" charset="0"/>
              </a:rPr>
              <a:t>Обсудите любые рекомендации которые, по вашему мнению, могут способствовать усовершенствованию системы.</a:t>
            </a:r>
            <a:endParaRPr lang="ru-Ru" dirty="0">
              <a:latin typeface="Calibri" panose="020F0502020204030204" pitchFamily="34" charset="0"/>
              <a:cs typeface="Calibri" panose="020F0502020204030204" pitchFamily="34" charset="0"/>
            </a:endParaRPr>
          </a:p>
          <a:p>
            <a:endParaRPr lang="ru-Ru" dirty="0">
              <a:latin typeface="Calibri" panose="020F0502020204030204" pitchFamily="34" charset="0"/>
              <a:cs typeface="Calibri" panose="020F0502020204030204" pitchFamily="34" charset="0"/>
            </a:endParaRPr>
          </a:p>
        </p:txBody>
      </p:sp>
      <p:sp>
        <p:nvSpPr>
          <p:cNvPr id="4" name="Date Placeholder 3"/>
          <p:cNvSpPr>
            <a:spLocks noGrp="1"/>
          </p:cNvSpPr>
          <p:nvPr>
            <p:ph type="dt" sz="half" idx="10"/>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43</a:t>
            </a:fld>
            <a:endParaRPr lang="ru-Ru">
              <a:latin typeface="Calibri" panose="020F0502020204030204" pitchFamily="34" charset="0"/>
              <a:cs typeface="Calibri" panose="020F0502020204030204" pitchFamily="34" charset="0"/>
            </a:endParaRPr>
          </a:p>
        </p:txBody>
      </p:sp>
      <p:sp>
        <p:nvSpPr>
          <p:cNvPr id="7" name="Oval Callout 6"/>
          <p:cNvSpPr/>
          <p:nvPr/>
        </p:nvSpPr>
        <p:spPr>
          <a:xfrm>
            <a:off x="5029200" y="304800"/>
            <a:ext cx="3581400" cy="2362200"/>
          </a:xfrm>
          <a:prstGeom prst="wedgeEllipseCallout">
            <a:avLst>
              <a:gd name="adj1" fmla="val -152327"/>
              <a:gd name="adj2" fmla="val 13247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a:latin typeface="Calibri" panose="020F0502020204030204" pitchFamily="34" charset="0"/>
                <a:cs typeface="Calibri" panose="020F0502020204030204" pitchFamily="34" charset="0"/>
              </a:rPr>
              <a:t>Используйте данный слайд, чтобы помочь группам сконцентрироваться на нарушителях правил внутри цепи поставок, в особенности, если нарушителями правил являются товары-маркеры.</a:t>
            </a:r>
          </a:p>
        </p:txBody>
      </p:sp>
    </p:spTree>
    <p:extLst>
      <p:ext uri="{BB962C8B-B14F-4D97-AF65-F5344CB8AC3E}">
        <p14:creationId xmlns:p14="http://schemas.microsoft.com/office/powerpoint/2010/main" val="39690657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5693866"/>
          </a:xfrm>
        </p:spPr>
        <p:txBody>
          <a:bodyPr/>
          <a:lstStyle/>
          <a:p>
            <a:pPr algn="l" rtl="0"/>
            <a:r>
              <a:rPr lang="ru-Ru" sz="2800" b="0" i="0" u="none" baseline="0">
                <a:latin typeface="Calibri" panose="020F0502020204030204" pitchFamily="34" charset="0"/>
                <a:cs typeface="Calibri" panose="020F0502020204030204" pitchFamily="34" charset="0"/>
              </a:rPr>
              <a:t>III. ПЛАНИРОВАНИЕ ЦЕПИ ПОСТАВОК </a:t>
            </a:r>
            <a:br>
              <a:rPr lang="ru-Ru" sz="2800">
                <a:latin typeface="Calibri" panose="020F0502020204030204" pitchFamily="34" charset="0"/>
                <a:cs typeface="Calibri" panose="020F0502020204030204" pitchFamily="34" charset="0"/>
              </a:rPr>
            </a:br>
            <a:r>
              <a:rPr lang="ru-Ru" sz="2800" b="0" i="0" u="none" baseline="0">
                <a:latin typeface="Calibri" panose="020F0502020204030204" pitchFamily="34" charset="0"/>
                <a:cs typeface="Calibri" panose="020F0502020204030204" pitchFamily="34" charset="0"/>
              </a:rPr>
              <a:t>ОБРАТНАЯ СВЯЗЬ/ВАЛИДАЦИЯ ГРУПП </a:t>
            </a:r>
            <a:br>
              <a:rPr lang="ru-Ru" sz="2800">
                <a:latin typeface="Calibri" panose="020F0502020204030204" pitchFamily="34" charset="0"/>
                <a:cs typeface="Calibri" panose="020F0502020204030204" pitchFamily="34" charset="0"/>
              </a:rPr>
            </a:br>
            <a:br>
              <a:rPr lang="ru-Ru" sz="2800" i="1">
                <a:latin typeface="Calibri" panose="020F0502020204030204" pitchFamily="34" charset="0"/>
                <a:cs typeface="Calibri" panose="020F0502020204030204" pitchFamily="34" charset="0"/>
              </a:rPr>
            </a:br>
            <a:r>
              <a:rPr lang="ru-Ru" sz="2800" b="0" i="1" u="none" baseline="0">
                <a:latin typeface="Calibri" panose="020F0502020204030204" pitchFamily="34" charset="0"/>
                <a:cs typeface="Calibri" panose="020F0502020204030204" pitchFamily="34" charset="0"/>
              </a:rPr>
              <a:t>официальное название, официальная организация (лицо, которое может обеспечить проведение обсуждений при выполнении работ в дальнейшем.  Необходимо достичь консенсус по определенным вопросам и опираться на них для осуществления дальнейших действий).</a:t>
            </a:r>
            <a:br>
              <a:rPr lang="ru-Ru" sz="2800">
                <a:latin typeface="Calibri" panose="020F0502020204030204" pitchFamily="34" charset="0"/>
                <a:cs typeface="Calibri" panose="020F0502020204030204" pitchFamily="34" charset="0"/>
              </a:rPr>
            </a:br>
            <a:br>
              <a:rPr lang="ru-Ru" sz="2800" i="1">
                <a:latin typeface="Calibri" panose="020F0502020204030204" pitchFamily="34" charset="0"/>
                <a:cs typeface="Calibri" panose="020F0502020204030204" pitchFamily="34" charset="0"/>
              </a:rPr>
            </a:br>
            <a:endParaRPr lang="ru-Ru" sz="2800"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a:xfrm>
            <a:off x="152400" y="6537773"/>
            <a:ext cx="2133600" cy="169277"/>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500"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sz="5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a:xfrm>
            <a:off x="6858000" y="6537773"/>
            <a:ext cx="2133600" cy="169277"/>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5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ru-Ru" sz="5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40314794"/>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400800" cy="1815882"/>
          </a:xfrm>
        </p:spPr>
        <p:txBody>
          <a:bodyPr/>
          <a:lstStyle/>
          <a:p>
            <a:pPr algn="l" rtl="0"/>
            <a:r>
              <a:rPr lang="ru-Ru" sz="2800" b="0" i="0" u="none" baseline="0">
                <a:latin typeface="Calibri" panose="020F0502020204030204" pitchFamily="34" charset="0"/>
                <a:cs typeface="Calibri" panose="020F0502020204030204" pitchFamily="34" charset="0"/>
              </a:rPr>
              <a:t>II. Сроки проведения NSCA в стране Х</a:t>
            </a:r>
            <a:br>
              <a:rPr lang="ru-Ru" sz="2800">
                <a:latin typeface="Calibri" panose="020F0502020204030204" pitchFamily="34" charset="0"/>
                <a:cs typeface="Calibri" panose="020F0502020204030204" pitchFamily="34" charset="0"/>
              </a:rPr>
            </a:br>
            <a:br>
              <a:rPr lang="ru-Ru" sz="2800">
                <a:latin typeface="Calibri" panose="020F0502020204030204" pitchFamily="34" charset="0"/>
                <a:cs typeface="Calibri" panose="020F0502020204030204" pitchFamily="34" charset="0"/>
              </a:rPr>
            </a:br>
            <a:r>
              <a:rPr lang="ru-Ru" sz="2800" b="0" i="1" u="none" baseline="0">
                <a:latin typeface="Calibri" panose="020F0502020204030204" pitchFamily="34" charset="0"/>
                <a:cs typeface="Calibri" panose="020F0502020204030204" pitchFamily="34" charset="0"/>
              </a:rPr>
              <a:t>официальное название, официальная организация</a:t>
            </a:r>
          </a:p>
        </p:txBody>
      </p:sp>
      <p:sp>
        <p:nvSpPr>
          <p:cNvPr id="3" name="Date Placeholder 2"/>
          <p:cNvSpPr>
            <a:spLocks noGrp="1"/>
          </p:cNvSpPr>
          <p:nvPr>
            <p:ph type="dt" sz="half" idx="4294967295"/>
          </p:nvPr>
        </p:nvSpPr>
        <p:spPr>
          <a:xfrm>
            <a:off x="152400" y="6537773"/>
            <a:ext cx="2133600" cy="169277"/>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sz="500"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sz="5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a:xfrm>
            <a:off x="6858000" y="6537773"/>
            <a:ext cx="2133600" cy="169277"/>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5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ru-Ru" sz="5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04942567"/>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429" y="575784"/>
            <a:ext cx="8794113" cy="276999"/>
          </a:xfrm>
        </p:spPr>
        <p:txBody>
          <a:bodyPr>
            <a:noAutofit/>
          </a:bodyPr>
          <a:lstStyle/>
          <a:p>
            <a:pPr algn="l" rtl="0"/>
            <a:r>
              <a:rPr lang="ru-Ru" sz="2700" b="0" i="0" u="none" baseline="0">
                <a:latin typeface="Calibri" panose="020F0502020204030204" pitchFamily="34" charset="0"/>
                <a:cs typeface="Calibri" panose="020F0502020204030204" pitchFamily="34" charset="0"/>
              </a:rPr>
              <a:t>Сроки проведения NSCA</a:t>
            </a:r>
            <a:endParaRPr lang="ru-Ru" sz="2700" dirty="0">
              <a:latin typeface="Calibri" panose="020F0502020204030204" pitchFamily="34" charset="0"/>
              <a:cs typeface="Calibri" panose="020F0502020204030204" pitchFamily="34" charset="0"/>
            </a:endParaRPr>
          </a:p>
        </p:txBody>
      </p:sp>
      <p:grpSp>
        <p:nvGrpSpPr>
          <p:cNvPr id="23" name="Group 22">
            <a:extLst>
              <a:ext uri="{FF2B5EF4-FFF2-40B4-BE49-F238E27FC236}">
                <a16:creationId xmlns:a16="http://schemas.microsoft.com/office/drawing/2014/main" id="{EA5E01E0-0046-402D-97B2-FF4B3B35F7C0}"/>
              </a:ext>
            </a:extLst>
          </p:cNvPr>
          <p:cNvGrpSpPr>
            <a:grpSpLocks/>
          </p:cNvGrpSpPr>
          <p:nvPr/>
        </p:nvGrpSpPr>
        <p:grpSpPr>
          <a:xfrm>
            <a:off x="263653" y="4585156"/>
            <a:ext cx="5435249" cy="449354"/>
            <a:chOff x="289302" y="664949"/>
            <a:chExt cx="4644649" cy="449352"/>
          </a:xfrm>
        </p:grpSpPr>
        <p:sp>
          <p:nvSpPr>
            <p:cNvPr id="24" name="Rectangle 286"/>
            <p:cNvSpPr txBox="1">
              <a:spLocks noChangeArrowheads="1"/>
            </p:cNvSpPr>
            <p:nvPr/>
          </p:nvSpPr>
          <p:spPr bwMode="auto">
            <a:xfrm>
              <a:off x="289302" y="664949"/>
              <a:ext cx="4644649" cy="449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lgn="l" rtl="0">
                <a:spcBef>
                  <a:spcPts val="488"/>
                </a:spcBef>
                <a:buClr>
                  <a:srgbClr val="FCAF17"/>
                </a:buClr>
              </a:pPr>
              <a:r>
                <a:rPr lang="ru-Ru" sz="1400" b="1" i="0" u="none" baseline="0">
                  <a:solidFill>
                    <a:schemeClr val="accent4"/>
                  </a:solidFill>
                  <a:latin typeface="Calibri" panose="020F0502020204030204" pitchFamily="34" charset="0"/>
                  <a:cs typeface="Calibri" panose="020F0502020204030204" pitchFamily="34" charset="0"/>
                </a:rPr>
                <a:t>Планируемый срок разработки плана трансформации </a:t>
              </a:r>
              <a:br>
                <a:rPr lang="en-US" sz="1400" b="1" i="0" u="none" baseline="0">
                  <a:solidFill>
                    <a:schemeClr val="accent4"/>
                  </a:solidFill>
                  <a:latin typeface="Calibri" panose="020F0502020204030204" pitchFamily="34" charset="0"/>
                  <a:cs typeface="Calibri" panose="020F0502020204030204" pitchFamily="34" charset="0"/>
                </a:rPr>
              </a:br>
              <a:r>
                <a:rPr lang="ru-Ru" sz="1400" b="1" i="0" u="none" baseline="0">
                  <a:solidFill>
                    <a:schemeClr val="accent4"/>
                  </a:solidFill>
                  <a:latin typeface="Calibri" panose="020F0502020204030204" pitchFamily="34" charset="0"/>
                  <a:cs typeface="Calibri" panose="020F0502020204030204" pitchFamily="34" charset="0"/>
                </a:rPr>
                <a:t>Глобального фонда</a:t>
              </a:r>
            </a:p>
          </p:txBody>
        </p:sp>
        <p:cxnSp>
          <p:nvCxnSpPr>
            <p:cNvPr id="25" name="Straight Connector 2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11D2B2E3-4D45-4145-ADBD-D8BE8D3E457F}"/>
              </a:ext>
            </a:extLst>
          </p:cNvPr>
          <p:cNvGrpSpPr/>
          <p:nvPr>
            <p:custDataLst>
              <p:tags r:id="rId1"/>
            </p:custDataLst>
          </p:nvPr>
        </p:nvGrpSpPr>
        <p:grpSpPr>
          <a:xfrm>
            <a:off x="6396600" y="5264722"/>
            <a:ext cx="1268200" cy="570282"/>
            <a:chOff x="6462025" y="930577"/>
            <a:chExt cx="1268200" cy="570282"/>
          </a:xfrm>
        </p:grpSpPr>
        <p:sp>
          <p:nvSpPr>
            <p:cNvPr id="43" name="Freeform 3">
              <a:extLst>
                <a:ext uri="{FF2B5EF4-FFF2-40B4-BE49-F238E27FC236}">
                  <a16:creationId xmlns:a16="http://schemas.microsoft.com/office/drawing/2014/main" id="{BD4E87BC-3FA5-490D-A37F-78FD2AE33DEA}"/>
                </a:ext>
              </a:extLst>
            </p:cNvPr>
            <p:cNvSpPr/>
            <p:nvPr>
              <p:custDataLst>
                <p:tags r:id="rId32"/>
              </p:custDataLst>
            </p:nvPr>
          </p:nvSpPr>
          <p:spPr>
            <a:xfrm>
              <a:off x="646202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44" name="TextBox 43">
              <a:extLst>
                <a:ext uri="{FF2B5EF4-FFF2-40B4-BE49-F238E27FC236}">
                  <a16:creationId xmlns:a16="http://schemas.microsoft.com/office/drawing/2014/main" id="{D859BB2C-8295-4FAA-8328-7E885F082AA5}"/>
                </a:ext>
              </a:extLst>
            </p:cNvPr>
            <p:cNvSpPr txBox="1">
              <a:spLocks/>
            </p:cNvSpPr>
            <p:nvPr>
              <p:custDataLst>
                <p:tags r:id="rId33"/>
              </p:custDataLst>
            </p:nvPr>
          </p:nvSpPr>
          <p:spPr>
            <a:xfrm>
              <a:off x="6615476"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Выполните трансформацию</a:t>
              </a:r>
            </a:p>
          </p:txBody>
        </p:sp>
      </p:grpSp>
      <p:grpSp>
        <p:nvGrpSpPr>
          <p:cNvPr id="45" name="Group 44">
            <a:extLst>
              <a:ext uri="{FF2B5EF4-FFF2-40B4-BE49-F238E27FC236}">
                <a16:creationId xmlns:a16="http://schemas.microsoft.com/office/drawing/2014/main" id="{E65CD7DE-2774-45D2-8CD8-897BB9C9D5E6}"/>
              </a:ext>
            </a:extLst>
          </p:cNvPr>
          <p:cNvGrpSpPr/>
          <p:nvPr>
            <p:custDataLst>
              <p:tags r:id="rId2"/>
            </p:custDataLst>
          </p:nvPr>
        </p:nvGrpSpPr>
        <p:grpSpPr>
          <a:xfrm>
            <a:off x="6967127" y="2082862"/>
            <a:ext cx="1452075" cy="570282"/>
            <a:chOff x="7649023" y="930577"/>
            <a:chExt cx="1268200" cy="570282"/>
          </a:xfrm>
        </p:grpSpPr>
        <p:sp>
          <p:nvSpPr>
            <p:cNvPr id="46" name="Freeform 3">
              <a:extLst>
                <a:ext uri="{FF2B5EF4-FFF2-40B4-BE49-F238E27FC236}">
                  <a16:creationId xmlns:a16="http://schemas.microsoft.com/office/drawing/2014/main" id="{BDD730AE-B2DF-4BE5-AAA5-0EC87B784A0D}"/>
                </a:ext>
              </a:extLst>
            </p:cNvPr>
            <p:cNvSpPr/>
            <p:nvPr>
              <p:custDataLst>
                <p:tags r:id="rId30"/>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47" name="TextBox 46">
              <a:extLst>
                <a:ext uri="{FF2B5EF4-FFF2-40B4-BE49-F238E27FC236}">
                  <a16:creationId xmlns:a16="http://schemas.microsoft.com/office/drawing/2014/main" id="{CEF84BDA-4866-4196-A70E-6683A2B031A9}"/>
                </a:ext>
              </a:extLst>
            </p:cNvPr>
            <p:cNvSpPr txBox="1">
              <a:spLocks/>
            </p:cNvSpPr>
            <p:nvPr>
              <p:custDataLst>
                <p:tags r:id="rId31"/>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Отслеживание эффективности</a:t>
              </a:r>
            </a:p>
          </p:txBody>
        </p:sp>
      </p:grpSp>
      <p:grpSp>
        <p:nvGrpSpPr>
          <p:cNvPr id="77" name="Group 76">
            <a:extLst>
              <a:ext uri="{FF2B5EF4-FFF2-40B4-BE49-F238E27FC236}">
                <a16:creationId xmlns:a16="http://schemas.microsoft.com/office/drawing/2014/main" id="{FE212E20-5962-4DDA-B2C3-A7688FBD6E60}"/>
              </a:ext>
            </a:extLst>
          </p:cNvPr>
          <p:cNvGrpSpPr/>
          <p:nvPr>
            <p:custDataLst>
              <p:tags r:id="rId3"/>
            </p:custDataLst>
          </p:nvPr>
        </p:nvGrpSpPr>
        <p:grpSpPr>
          <a:xfrm>
            <a:off x="5215257" y="5258750"/>
            <a:ext cx="1268200" cy="570282"/>
            <a:chOff x="5275030" y="930577"/>
            <a:chExt cx="1268200" cy="570282"/>
          </a:xfrm>
        </p:grpSpPr>
        <p:sp>
          <p:nvSpPr>
            <p:cNvPr id="78" name="Freeform 3">
              <a:extLst>
                <a:ext uri="{FF2B5EF4-FFF2-40B4-BE49-F238E27FC236}">
                  <a16:creationId xmlns:a16="http://schemas.microsoft.com/office/drawing/2014/main" id="{3DFE0B9E-C023-4580-BF22-DE5B48C297CF}"/>
                </a:ext>
              </a:extLst>
            </p:cNvPr>
            <p:cNvSpPr/>
            <p:nvPr>
              <p:custDataLst>
                <p:tags r:id="rId28"/>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DB2FDF89-A7DD-4802-B362-56759D743C8B}"/>
                </a:ext>
              </a:extLst>
            </p:cNvPr>
            <p:cNvSpPr txBox="1">
              <a:spLocks/>
            </p:cNvSpPr>
            <p:nvPr>
              <p:custDataLst>
                <p:tags r:id="rId29"/>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Запустите процесс трансформации</a:t>
              </a:r>
            </a:p>
          </p:txBody>
        </p:sp>
      </p:grpSp>
      <p:grpSp>
        <p:nvGrpSpPr>
          <p:cNvPr id="80" name="Group 79">
            <a:extLst>
              <a:ext uri="{FF2B5EF4-FFF2-40B4-BE49-F238E27FC236}">
                <a16:creationId xmlns:a16="http://schemas.microsoft.com/office/drawing/2014/main" id="{2356DA3C-A007-4ADD-83AA-1BD86610ECB4}"/>
              </a:ext>
            </a:extLst>
          </p:cNvPr>
          <p:cNvGrpSpPr>
            <a:grpSpLocks/>
          </p:cNvGrpSpPr>
          <p:nvPr>
            <p:custDataLst>
              <p:tags r:id="rId4"/>
            </p:custDataLst>
          </p:nvPr>
        </p:nvGrpSpPr>
        <p:grpSpPr>
          <a:xfrm>
            <a:off x="480787" y="5258750"/>
            <a:ext cx="1268200" cy="570282"/>
            <a:chOff x="527050" y="930577"/>
            <a:chExt cx="1268200" cy="570282"/>
          </a:xfrm>
          <a:solidFill>
            <a:schemeClr val="accent4"/>
          </a:solidFill>
        </p:grpSpPr>
        <p:sp>
          <p:nvSpPr>
            <p:cNvPr id="81" name="Freeform 80">
              <a:extLst>
                <a:ext uri="{FF2B5EF4-FFF2-40B4-BE49-F238E27FC236}">
                  <a16:creationId xmlns:a16="http://schemas.microsoft.com/office/drawing/2014/main" id="{1050806E-7AB8-4DB1-B551-6987EDC5A52D}"/>
                </a:ext>
              </a:extLst>
            </p:cNvPr>
            <p:cNvSpPr/>
            <p:nvPr>
              <p:custDataLst>
                <p:tags r:id="rId26"/>
              </p:custDataLst>
            </p:nvPr>
          </p:nvSpPr>
          <p:spPr>
            <a:xfrm>
              <a:off x="52705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0"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82" name="TextBox 81">
              <a:extLst>
                <a:ext uri="{FF2B5EF4-FFF2-40B4-BE49-F238E27FC236}">
                  <a16:creationId xmlns:a16="http://schemas.microsoft.com/office/drawing/2014/main" id="{E2564F86-C80E-47F0-A5D9-FDF924CDFA5B}"/>
                </a:ext>
              </a:extLst>
            </p:cNvPr>
            <p:cNvSpPr txBox="1">
              <a:spLocks/>
            </p:cNvSpPr>
            <p:nvPr>
              <p:custDataLst>
                <p:tags r:id="rId27"/>
              </p:custDataLst>
            </p:nvPr>
          </p:nvSpPr>
          <p:spPr>
            <a:xfrm>
              <a:off x="590550" y="970180"/>
              <a:ext cx="1102049"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Отчетные материалы NSCA</a:t>
              </a:r>
            </a:p>
          </p:txBody>
        </p:sp>
      </p:grpSp>
      <p:grpSp>
        <p:nvGrpSpPr>
          <p:cNvPr id="83" name="Group 82">
            <a:extLst>
              <a:ext uri="{FF2B5EF4-FFF2-40B4-BE49-F238E27FC236}">
                <a16:creationId xmlns:a16="http://schemas.microsoft.com/office/drawing/2014/main" id="{EF6BB2ED-A5CD-4D8F-A611-3F08E9E5FFF5}"/>
              </a:ext>
            </a:extLst>
          </p:cNvPr>
          <p:cNvGrpSpPr>
            <a:grpSpLocks/>
          </p:cNvGrpSpPr>
          <p:nvPr/>
        </p:nvGrpSpPr>
        <p:grpSpPr>
          <a:xfrm>
            <a:off x="1667783" y="5258750"/>
            <a:ext cx="2455195" cy="570282"/>
            <a:chOff x="1714045" y="930577"/>
            <a:chExt cx="2455195" cy="570282"/>
          </a:xfrm>
        </p:grpSpPr>
        <p:grpSp>
          <p:nvGrpSpPr>
            <p:cNvPr id="84" name="Group 83">
              <a:extLst>
                <a:ext uri="{FF2B5EF4-FFF2-40B4-BE49-F238E27FC236}">
                  <a16:creationId xmlns:a16="http://schemas.microsoft.com/office/drawing/2014/main" id="{6E431914-08EF-49AF-BD05-E0B4E368AE9F}"/>
                </a:ext>
              </a:extLst>
            </p:cNvPr>
            <p:cNvGrpSpPr/>
            <p:nvPr>
              <p:custDataLst>
                <p:tags r:id="rId20"/>
              </p:custDataLst>
            </p:nvPr>
          </p:nvGrpSpPr>
          <p:grpSpPr>
            <a:xfrm>
              <a:off x="1714045" y="930577"/>
              <a:ext cx="1268200" cy="570282"/>
              <a:chOff x="1714045" y="930577"/>
              <a:chExt cx="1268200" cy="570282"/>
            </a:xfrm>
          </p:grpSpPr>
          <p:sp>
            <p:nvSpPr>
              <p:cNvPr id="88" name="Freeform 3">
                <a:extLst>
                  <a:ext uri="{FF2B5EF4-FFF2-40B4-BE49-F238E27FC236}">
                    <a16:creationId xmlns:a16="http://schemas.microsoft.com/office/drawing/2014/main" id="{502E67C3-6A92-42EC-B6FA-CDE8E634C6D9}"/>
                  </a:ext>
                </a:extLst>
              </p:cNvPr>
              <p:cNvSpPr/>
              <p:nvPr>
                <p:custDataLst>
                  <p:tags r:id="rId24"/>
                </p:custDataLst>
              </p:nvPr>
            </p:nvSpPr>
            <p:spPr>
              <a:xfrm>
                <a:off x="171404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89" name="TextBox 88">
                <a:extLst>
                  <a:ext uri="{FF2B5EF4-FFF2-40B4-BE49-F238E27FC236}">
                    <a16:creationId xmlns:a16="http://schemas.microsoft.com/office/drawing/2014/main" id="{EE1BB452-1463-4B0A-A8E8-95DEBBCD9A0F}"/>
                  </a:ext>
                </a:extLst>
              </p:cNvPr>
              <p:cNvSpPr txBox="1">
                <a:spLocks/>
              </p:cNvSpPr>
              <p:nvPr>
                <p:custDataLst>
                  <p:tags r:id="rId25"/>
                </p:custDataLst>
              </p:nvPr>
            </p:nvSpPr>
            <p:spPr>
              <a:xfrm>
                <a:off x="1867496"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Согласуйте уровень устремлений и объем работ</a:t>
                </a:r>
              </a:p>
            </p:txBody>
          </p:sp>
        </p:grpSp>
        <p:grpSp>
          <p:nvGrpSpPr>
            <p:cNvPr id="85" name="Group 84">
              <a:extLst>
                <a:ext uri="{FF2B5EF4-FFF2-40B4-BE49-F238E27FC236}">
                  <a16:creationId xmlns:a16="http://schemas.microsoft.com/office/drawing/2014/main" id="{68D9A39C-6AAE-4B92-BFE3-C91A267C5ADF}"/>
                </a:ext>
              </a:extLst>
            </p:cNvPr>
            <p:cNvGrpSpPr/>
            <p:nvPr>
              <p:custDataLst>
                <p:tags r:id="rId21"/>
              </p:custDataLst>
            </p:nvPr>
          </p:nvGrpSpPr>
          <p:grpSpPr>
            <a:xfrm>
              <a:off x="2901040" y="930577"/>
              <a:ext cx="1268200" cy="570282"/>
              <a:chOff x="2901040" y="930577"/>
              <a:chExt cx="1268200" cy="570282"/>
            </a:xfrm>
          </p:grpSpPr>
          <p:sp>
            <p:nvSpPr>
              <p:cNvPr id="86" name="Freeform 3">
                <a:extLst>
                  <a:ext uri="{FF2B5EF4-FFF2-40B4-BE49-F238E27FC236}">
                    <a16:creationId xmlns:a16="http://schemas.microsoft.com/office/drawing/2014/main" id="{431949FC-2527-4A49-823C-3C2EA6FAC277}"/>
                  </a:ext>
                </a:extLst>
              </p:cNvPr>
              <p:cNvSpPr/>
              <p:nvPr>
                <p:custDataLst>
                  <p:tags r:id="rId22"/>
                </p:custDataLst>
              </p:nvPr>
            </p:nvSpPr>
            <p:spPr>
              <a:xfrm>
                <a:off x="290104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87" name="TextBox 86">
                <a:extLst>
                  <a:ext uri="{FF2B5EF4-FFF2-40B4-BE49-F238E27FC236}">
                    <a16:creationId xmlns:a16="http://schemas.microsoft.com/office/drawing/2014/main" id="{9473A2A9-AD49-4D13-9FC2-953A3C39D7B3}"/>
                  </a:ext>
                </a:extLst>
              </p:cNvPr>
              <p:cNvSpPr txBox="1">
                <a:spLocks/>
              </p:cNvSpPr>
              <p:nvPr>
                <p:custDataLst>
                  <p:tags r:id="rId23"/>
                </p:custDataLst>
              </p:nvPr>
            </p:nvSpPr>
            <p:spPr>
              <a:xfrm>
                <a:off x="305449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Согласуйте направления деятельности и рабочую модель</a:t>
                </a:r>
              </a:p>
            </p:txBody>
          </p:sp>
        </p:grpSp>
      </p:grpSp>
      <p:grpSp>
        <p:nvGrpSpPr>
          <p:cNvPr id="90" name="Group 89">
            <a:extLst>
              <a:ext uri="{FF2B5EF4-FFF2-40B4-BE49-F238E27FC236}">
                <a16:creationId xmlns:a16="http://schemas.microsoft.com/office/drawing/2014/main" id="{5ECAA0C5-0012-4980-9C88-60094DB6743A}"/>
              </a:ext>
            </a:extLst>
          </p:cNvPr>
          <p:cNvGrpSpPr/>
          <p:nvPr>
            <p:custDataLst>
              <p:tags r:id="rId5"/>
            </p:custDataLst>
          </p:nvPr>
        </p:nvGrpSpPr>
        <p:grpSpPr>
          <a:xfrm>
            <a:off x="4041772" y="5258750"/>
            <a:ext cx="1268200" cy="570282"/>
            <a:chOff x="4088035" y="930577"/>
            <a:chExt cx="1268200" cy="570282"/>
          </a:xfrm>
          <a:solidFill>
            <a:schemeClr val="accent1"/>
          </a:solidFill>
        </p:grpSpPr>
        <p:sp>
          <p:nvSpPr>
            <p:cNvPr id="91" name="Freeform 3">
              <a:extLst>
                <a:ext uri="{FF2B5EF4-FFF2-40B4-BE49-F238E27FC236}">
                  <a16:creationId xmlns:a16="http://schemas.microsoft.com/office/drawing/2014/main" id="{E386028E-4C95-4D28-8D01-962ADA266C67}"/>
                </a:ext>
              </a:extLst>
            </p:cNvPr>
            <p:cNvSpPr/>
            <p:nvPr>
              <p:custDataLst>
                <p:tags r:id="rId18"/>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92" name="TextBox 91">
              <a:extLst>
                <a:ext uri="{FF2B5EF4-FFF2-40B4-BE49-F238E27FC236}">
                  <a16:creationId xmlns:a16="http://schemas.microsoft.com/office/drawing/2014/main" id="{84CD6D18-671C-42E2-911B-CEB806E68CDB}"/>
                </a:ext>
              </a:extLst>
            </p:cNvPr>
            <p:cNvSpPr txBox="1">
              <a:spLocks/>
            </p:cNvSpPr>
            <p:nvPr>
              <p:custDataLst>
                <p:tags r:id="rId19"/>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Разработайте Техническое задание</a:t>
              </a:r>
            </a:p>
          </p:txBody>
        </p:sp>
      </p:grpSp>
      <p:grpSp>
        <p:nvGrpSpPr>
          <p:cNvPr id="93" name="Group 92">
            <a:extLst>
              <a:ext uri="{FF2B5EF4-FFF2-40B4-BE49-F238E27FC236}">
                <a16:creationId xmlns:a16="http://schemas.microsoft.com/office/drawing/2014/main" id="{EA5E01E0-0046-402D-97B2-FF4B3B35F7C0}"/>
              </a:ext>
            </a:extLst>
          </p:cNvPr>
          <p:cNvGrpSpPr>
            <a:grpSpLocks/>
          </p:cNvGrpSpPr>
          <p:nvPr/>
        </p:nvGrpSpPr>
        <p:grpSpPr>
          <a:xfrm>
            <a:off x="225507" y="1079956"/>
            <a:ext cx="5079064" cy="449354"/>
            <a:chOff x="289302" y="664947"/>
            <a:chExt cx="4644649" cy="449354"/>
          </a:xfrm>
        </p:grpSpPr>
        <p:sp>
          <p:nvSpPr>
            <p:cNvPr id="94" name="Rectangle 286"/>
            <p:cNvSpPr txBox="1">
              <a:spLocks noChangeArrowheads="1"/>
            </p:cNvSpPr>
            <p:nvPr/>
          </p:nvSpPr>
          <p:spPr bwMode="auto">
            <a:xfrm>
              <a:off x="289302" y="664947"/>
              <a:ext cx="4644649" cy="449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lgn="l" rtl="0">
                <a:spcBef>
                  <a:spcPts val="488"/>
                </a:spcBef>
                <a:buClr>
                  <a:srgbClr val="FCAF17"/>
                </a:buClr>
              </a:pPr>
              <a:r>
                <a:rPr lang="ru-Ru" sz="1400" b="1" i="0" u="none" baseline="0">
                  <a:solidFill>
                    <a:schemeClr val="accent4"/>
                  </a:solidFill>
                  <a:latin typeface="Calibri" panose="020F0502020204030204" pitchFamily="34" charset="0"/>
                  <a:cs typeface="Calibri" panose="020F0502020204030204" pitchFamily="34" charset="0"/>
                </a:rPr>
                <a:t>*Примерные сроки проведения оценки национальной </a:t>
              </a:r>
              <a:br>
                <a:rPr lang="en-US" sz="1400" b="1" i="0" u="none" baseline="0">
                  <a:solidFill>
                    <a:schemeClr val="accent4"/>
                  </a:solidFill>
                  <a:latin typeface="Calibri" panose="020F0502020204030204" pitchFamily="34" charset="0"/>
                  <a:cs typeface="Calibri" panose="020F0502020204030204" pitchFamily="34" charset="0"/>
                </a:rPr>
              </a:br>
              <a:r>
                <a:rPr lang="ru-Ru" sz="1400" b="1" i="0" u="none" baseline="0">
                  <a:solidFill>
                    <a:schemeClr val="accent4"/>
                  </a:solidFill>
                  <a:latin typeface="Calibri" panose="020F0502020204030204" pitchFamily="34" charset="0"/>
                  <a:cs typeface="Calibri" panose="020F0502020204030204" pitchFamily="34" charset="0"/>
                </a:rPr>
                <a:t>цепи поставок</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a16="http://schemas.microsoft.com/office/drawing/2014/main" id="{11D2B2E3-4D45-4145-ADBD-D8BE8D3E457F}"/>
              </a:ext>
            </a:extLst>
          </p:cNvPr>
          <p:cNvGrpSpPr/>
          <p:nvPr>
            <p:custDataLst>
              <p:tags r:id="rId6"/>
            </p:custDataLst>
          </p:nvPr>
        </p:nvGrpSpPr>
        <p:grpSpPr>
          <a:xfrm>
            <a:off x="3537451" y="2063193"/>
            <a:ext cx="1534450" cy="589952"/>
            <a:chOff x="7472510" y="930576"/>
            <a:chExt cx="1268200" cy="589952"/>
          </a:xfrm>
        </p:grpSpPr>
        <p:sp>
          <p:nvSpPr>
            <p:cNvPr id="141" name="Freeform 3">
              <a:extLst>
                <a:ext uri="{FF2B5EF4-FFF2-40B4-BE49-F238E27FC236}">
                  <a16:creationId xmlns:a16="http://schemas.microsoft.com/office/drawing/2014/main" id="{BD4E87BC-3FA5-490D-A37F-78FD2AE33DEA}"/>
                </a:ext>
              </a:extLst>
            </p:cNvPr>
            <p:cNvSpPr/>
            <p:nvPr>
              <p:custDataLst>
                <p:tags r:id="rId16"/>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142" name="TextBox 141">
              <a:extLst>
                <a:ext uri="{FF2B5EF4-FFF2-40B4-BE49-F238E27FC236}">
                  <a16:creationId xmlns:a16="http://schemas.microsoft.com/office/drawing/2014/main" id="{D859BB2C-8295-4FAA-8328-7E885F082AA5}"/>
                </a:ext>
              </a:extLst>
            </p:cNvPr>
            <p:cNvSpPr txBox="1">
              <a:spLocks/>
            </p:cNvSpPr>
            <p:nvPr>
              <p:custDataLst>
                <p:tags r:id="rId17"/>
              </p:custDataLst>
            </p:nvPr>
          </p:nvSpPr>
          <p:spPr>
            <a:xfrm>
              <a:off x="7637474" y="930576"/>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Оценка по стране </a:t>
              </a:r>
            </a:p>
          </p:txBody>
        </p:sp>
      </p:grpSp>
      <p:grpSp>
        <p:nvGrpSpPr>
          <p:cNvPr id="143" name="Group 142">
            <a:extLst>
              <a:ext uri="{FF2B5EF4-FFF2-40B4-BE49-F238E27FC236}">
                <a16:creationId xmlns:a16="http://schemas.microsoft.com/office/drawing/2014/main" id="{E65CD7DE-2774-45D2-8CD8-897BB9C9D5E6}"/>
              </a:ext>
            </a:extLst>
          </p:cNvPr>
          <p:cNvGrpSpPr/>
          <p:nvPr>
            <p:custDataLst>
              <p:tags r:id="rId7"/>
            </p:custDataLst>
          </p:nvPr>
        </p:nvGrpSpPr>
        <p:grpSpPr>
          <a:xfrm>
            <a:off x="4974251" y="2082862"/>
            <a:ext cx="2056448" cy="570282"/>
            <a:chOff x="7649023" y="930577"/>
            <a:chExt cx="1268200" cy="570282"/>
          </a:xfrm>
        </p:grpSpPr>
        <p:sp>
          <p:nvSpPr>
            <p:cNvPr id="144" name="Freeform 3">
              <a:extLst>
                <a:ext uri="{FF2B5EF4-FFF2-40B4-BE49-F238E27FC236}">
                  <a16:creationId xmlns:a16="http://schemas.microsoft.com/office/drawing/2014/main" id="{BDD730AE-B2DF-4BE5-AAA5-0EC87B784A0D}"/>
                </a:ext>
              </a:extLst>
            </p:cNvPr>
            <p:cNvSpPr/>
            <p:nvPr>
              <p:custDataLst>
                <p:tags r:id="rId14"/>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145" name="TextBox 144">
              <a:extLst>
                <a:ext uri="{FF2B5EF4-FFF2-40B4-BE49-F238E27FC236}">
                  <a16:creationId xmlns:a16="http://schemas.microsoft.com/office/drawing/2014/main" id="{CEF84BDA-4866-4196-A70E-6683A2B031A9}"/>
                </a:ext>
              </a:extLst>
            </p:cNvPr>
            <p:cNvSpPr txBox="1">
              <a:spLocks/>
            </p:cNvSpPr>
            <p:nvPr>
              <p:custDataLst>
                <p:tags r:id="rId15"/>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Анализ данных и итоговый отчет</a:t>
              </a:r>
            </a:p>
          </p:txBody>
        </p:sp>
      </p:grpSp>
      <p:grpSp>
        <p:nvGrpSpPr>
          <p:cNvPr id="146" name="Group 145">
            <a:extLst>
              <a:ext uri="{FF2B5EF4-FFF2-40B4-BE49-F238E27FC236}">
                <a16:creationId xmlns:a16="http://schemas.microsoft.com/office/drawing/2014/main" id="{FE212E20-5962-4DDA-B2C3-A7688FBD6E60}"/>
              </a:ext>
            </a:extLst>
          </p:cNvPr>
          <p:cNvGrpSpPr/>
          <p:nvPr>
            <p:custDataLst>
              <p:tags r:id="rId8"/>
            </p:custDataLst>
          </p:nvPr>
        </p:nvGrpSpPr>
        <p:grpSpPr>
          <a:xfrm>
            <a:off x="2327703" y="2076892"/>
            <a:ext cx="1268200" cy="570282"/>
            <a:chOff x="5275030" y="930577"/>
            <a:chExt cx="1268200" cy="570282"/>
          </a:xfrm>
        </p:grpSpPr>
        <p:sp>
          <p:nvSpPr>
            <p:cNvPr id="147" name="Freeform 3">
              <a:extLst>
                <a:ext uri="{FF2B5EF4-FFF2-40B4-BE49-F238E27FC236}">
                  <a16:creationId xmlns:a16="http://schemas.microsoft.com/office/drawing/2014/main" id="{3DFE0B9E-C023-4580-BF22-DE5B48C297CF}"/>
                </a:ext>
              </a:extLst>
            </p:cNvPr>
            <p:cNvSpPr/>
            <p:nvPr>
              <p:custDataLst>
                <p:tags r:id="rId12"/>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148" name="TextBox 147">
              <a:extLst>
                <a:ext uri="{FF2B5EF4-FFF2-40B4-BE49-F238E27FC236}">
                  <a16:creationId xmlns:a16="http://schemas.microsoft.com/office/drawing/2014/main" id="{DB2FDF89-A7DD-4802-B362-56759D743C8B}"/>
                </a:ext>
              </a:extLst>
            </p:cNvPr>
            <p:cNvSpPr txBox="1">
              <a:spLocks/>
            </p:cNvSpPr>
            <p:nvPr>
              <p:custDataLst>
                <p:tags r:id="rId13"/>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Предварительный анализ, мобилизация членов группы</a:t>
              </a:r>
            </a:p>
          </p:txBody>
        </p:sp>
      </p:grpSp>
      <p:grpSp>
        <p:nvGrpSpPr>
          <p:cNvPr id="149" name="Group 148">
            <a:extLst>
              <a:ext uri="{FF2B5EF4-FFF2-40B4-BE49-F238E27FC236}">
                <a16:creationId xmlns:a16="http://schemas.microsoft.com/office/drawing/2014/main" id="{5ECAA0C5-0012-4980-9C88-60094DB6743A}"/>
              </a:ext>
            </a:extLst>
          </p:cNvPr>
          <p:cNvGrpSpPr/>
          <p:nvPr>
            <p:custDataLst>
              <p:tags r:id="rId9"/>
            </p:custDataLst>
          </p:nvPr>
        </p:nvGrpSpPr>
        <p:grpSpPr>
          <a:xfrm>
            <a:off x="448357" y="2076892"/>
            <a:ext cx="1922525" cy="570282"/>
            <a:chOff x="4088035" y="930577"/>
            <a:chExt cx="1268200" cy="570282"/>
          </a:xfrm>
          <a:solidFill>
            <a:schemeClr val="accent4"/>
          </a:solidFill>
        </p:grpSpPr>
        <p:sp>
          <p:nvSpPr>
            <p:cNvPr id="150" name="Freeform 3">
              <a:extLst>
                <a:ext uri="{FF2B5EF4-FFF2-40B4-BE49-F238E27FC236}">
                  <a16:creationId xmlns:a16="http://schemas.microsoft.com/office/drawing/2014/main" id="{E386028E-4C95-4D28-8D01-962ADA266C67}"/>
                </a:ext>
              </a:extLst>
            </p:cNvPr>
            <p:cNvSpPr/>
            <p:nvPr>
              <p:custDataLst>
                <p:tags r:id="rId10"/>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endParaRPr lang="ru-Ru" sz="850" dirty="0" err="1">
                <a:solidFill>
                  <a:schemeClr val="tx1"/>
                </a:solidFill>
                <a:latin typeface="Calibri" panose="020F0502020204030204" pitchFamily="34" charset="0"/>
                <a:cs typeface="Calibri" panose="020F0502020204030204" pitchFamily="34" charset="0"/>
              </a:endParaRPr>
            </a:p>
          </p:txBody>
        </p:sp>
        <p:sp>
          <p:nvSpPr>
            <p:cNvPr id="151" name="TextBox 150">
              <a:extLst>
                <a:ext uri="{FF2B5EF4-FFF2-40B4-BE49-F238E27FC236}">
                  <a16:creationId xmlns:a16="http://schemas.microsoft.com/office/drawing/2014/main" id="{84CD6D18-671C-42E2-911B-CEB806E68CDB}"/>
                </a:ext>
              </a:extLst>
            </p:cNvPr>
            <p:cNvSpPr txBox="1">
              <a:spLocks/>
            </p:cNvSpPr>
            <p:nvPr>
              <p:custDataLst>
                <p:tags r:id="rId11"/>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l" rtl="0"/>
              <a:r>
                <a:rPr lang="ru-Ru" sz="850" b="1" i="0" u="none" baseline="0">
                  <a:solidFill>
                    <a:schemeClr val="bg1"/>
                  </a:solidFill>
                  <a:latin typeface="Calibri" panose="020F0502020204030204" pitchFamily="34" charset="0"/>
                  <a:cs typeface="Calibri" panose="020F0502020204030204" pitchFamily="34" charset="0"/>
                </a:rPr>
                <a:t>Разработка ТЗ, организация группы.</a:t>
              </a:r>
            </a:p>
          </p:txBody>
        </p:sp>
      </p:grpSp>
      <p:cxnSp>
        <p:nvCxnSpPr>
          <p:cNvPr id="152" name="Straight Arrow Connector 151"/>
          <p:cNvCxnSpPr>
            <a:cxnSpLocks/>
          </p:cNvCxnSpPr>
          <p:nvPr/>
        </p:nvCxnSpPr>
        <p:spPr>
          <a:xfrm flipV="1">
            <a:off x="470818" y="1938779"/>
            <a:ext cx="1715741" cy="12095"/>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00609" y="1763223"/>
            <a:ext cx="732665"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ru-Ru" sz="950" b="0" i="1" u="none" baseline="0">
                <a:solidFill>
                  <a:prstClr val="white">
                    <a:lumMod val="50000"/>
                  </a:prstClr>
                </a:solidFill>
                <a:latin typeface="Calibri" panose="020F0502020204030204" pitchFamily="34" charset="0"/>
                <a:cs typeface="Calibri" panose="020F0502020204030204" pitchFamily="34" charset="0"/>
              </a:rPr>
              <a:t>12 недель</a:t>
            </a:r>
          </a:p>
        </p:txBody>
      </p:sp>
      <p:sp>
        <p:nvSpPr>
          <p:cNvPr id="157" name="Rectangle 156"/>
          <p:cNvSpPr>
            <a:spLocks/>
          </p:cNvSpPr>
          <p:nvPr/>
        </p:nvSpPr>
        <p:spPr>
          <a:xfrm>
            <a:off x="2572110" y="1764564"/>
            <a:ext cx="458459"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rtl="0"/>
            <a:r>
              <a:rPr lang="ru-Ru" sz="950" b="0" i="1" u="none" baseline="0">
                <a:solidFill>
                  <a:prstClr val="white">
                    <a:lumMod val="50000"/>
                  </a:prstClr>
                </a:solidFill>
                <a:latin typeface="Calibri" panose="020F0502020204030204" pitchFamily="34" charset="0"/>
                <a:cs typeface="Calibri" panose="020F0502020204030204" pitchFamily="34" charset="0"/>
              </a:rPr>
              <a:t>3 недели</a:t>
            </a:r>
          </a:p>
        </p:txBody>
      </p:sp>
      <p:sp>
        <p:nvSpPr>
          <p:cNvPr id="158" name="Rectangle 157"/>
          <p:cNvSpPr>
            <a:spLocks/>
          </p:cNvSpPr>
          <p:nvPr/>
        </p:nvSpPr>
        <p:spPr>
          <a:xfrm>
            <a:off x="3940025" y="1792585"/>
            <a:ext cx="458459" cy="14619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rtl="0"/>
            <a:r>
              <a:rPr lang="ru-Ru" sz="950" b="0" i="1" u="none" baseline="0">
                <a:solidFill>
                  <a:prstClr val="white">
                    <a:lumMod val="50000"/>
                  </a:prstClr>
                </a:solidFill>
                <a:latin typeface="Calibri" panose="020F0502020204030204" pitchFamily="34" charset="0"/>
                <a:cs typeface="Calibri" panose="020F0502020204030204" pitchFamily="34" charset="0"/>
              </a:rPr>
              <a:t>4 недели</a:t>
            </a:r>
          </a:p>
        </p:txBody>
      </p:sp>
      <p:sp>
        <p:nvSpPr>
          <p:cNvPr id="159" name="Rectangle 158"/>
          <p:cNvSpPr>
            <a:spLocks/>
          </p:cNvSpPr>
          <p:nvPr/>
        </p:nvSpPr>
        <p:spPr>
          <a:xfrm>
            <a:off x="5295811" y="1727734"/>
            <a:ext cx="805413" cy="18466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b">
            <a:spAutoFit/>
          </a:bodyPr>
          <a:lstStyle/>
          <a:p>
            <a:pPr algn="ctr" rtl="0"/>
            <a:r>
              <a:rPr lang="ru-Ru" sz="1200" b="0" i="1" u="none" baseline="0">
                <a:solidFill>
                  <a:prstClr val="white">
                    <a:lumMod val="50000"/>
                  </a:prstClr>
                </a:solidFill>
                <a:latin typeface="Calibri" panose="020F0502020204030204" pitchFamily="34" charset="0"/>
                <a:cs typeface="Calibri" panose="020F0502020204030204" pitchFamily="34" charset="0"/>
              </a:rPr>
              <a:t>8–12 недель</a:t>
            </a:r>
          </a:p>
        </p:txBody>
      </p:sp>
      <p:cxnSp>
        <p:nvCxnSpPr>
          <p:cNvPr id="161" name="Straight Arrow Connector 160"/>
          <p:cNvCxnSpPr>
            <a:cxnSpLocks/>
          </p:cNvCxnSpPr>
          <p:nvPr/>
        </p:nvCxnSpPr>
        <p:spPr>
          <a:xfrm>
            <a:off x="2422419" y="1950874"/>
            <a:ext cx="977810" cy="0"/>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1980236"/>
            <a:ext cx="977810" cy="0"/>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1950873"/>
            <a:ext cx="1544429" cy="2984"/>
          </a:xfrm>
          <a:prstGeom prst="straightConnector1">
            <a:avLst/>
          </a:prstGeom>
          <a:ln w="127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964507" y="1600762"/>
            <a:ext cx="651295" cy="1534450"/>
          </a:xfrm>
          <a:prstGeom prst="bracePair">
            <a:avLst/>
          </a:prstGeom>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ru-Ru">
              <a:latin typeface="Calibri" panose="020F0502020204030204" pitchFamily="34" charset="0"/>
              <a:cs typeface="Calibri" panose="020F0502020204030204" pitchFamily="34" charset="0"/>
            </a:endParaRPr>
          </a:p>
        </p:txBody>
      </p:sp>
      <p:sp>
        <p:nvSpPr>
          <p:cNvPr id="5" name="TextBox 4"/>
          <p:cNvSpPr txBox="1"/>
          <p:nvPr/>
        </p:nvSpPr>
        <p:spPr>
          <a:xfrm>
            <a:off x="990600" y="2928549"/>
            <a:ext cx="7201126" cy="1569660"/>
          </a:xfrm>
          <a:prstGeom prst="rect">
            <a:avLst/>
          </a:prstGeom>
          <a:noFill/>
          <a:ln>
            <a:solidFill>
              <a:schemeClr val="accent1">
                <a:shade val="95000"/>
                <a:satMod val="105000"/>
              </a:schemeClr>
            </a:solidFill>
          </a:ln>
        </p:spPr>
        <p:txBody>
          <a:bodyPr wrap="square" rtlCol="0">
            <a:spAutoFit/>
          </a:bodyPr>
          <a:lstStyle/>
          <a:p>
            <a:pPr algn="l" rtl="0"/>
            <a:r>
              <a:rPr lang="ru-Ru" sz="1600" b="0" i="0" u="none" baseline="0">
                <a:latin typeface="Calibri" panose="020F0502020204030204" pitchFamily="34" charset="0"/>
                <a:cs typeface="Calibri" panose="020F0502020204030204" pitchFamily="34" charset="0"/>
              </a:rPr>
              <a:t>Неделя 1. Планирование цепи поставок (СЕЙЧАС!) и 4-дневный курс обучения лиц, ответственных за сбор данных.</a:t>
            </a:r>
          </a:p>
          <a:p>
            <a:pPr algn="l" rtl="0"/>
            <a:r>
              <a:rPr lang="ru-Ru" sz="1600" b="0" i="0" u="none" baseline="0">
                <a:latin typeface="Calibri" panose="020F0502020204030204" pitchFamily="34" charset="0"/>
                <a:cs typeface="Calibri" panose="020F0502020204030204" pitchFamily="34" charset="0"/>
              </a:rPr>
              <a:t>Неделя 2. Начало сбора данных на всех уровнях.</a:t>
            </a:r>
          </a:p>
          <a:p>
            <a:pPr algn="l" rtl="0"/>
            <a:r>
              <a:rPr lang="ru-Ru" sz="1600" b="0" i="0" u="none" baseline="0">
                <a:latin typeface="Calibri" panose="020F0502020204030204" pitchFamily="34" charset="0"/>
                <a:cs typeface="Calibri" panose="020F0502020204030204" pitchFamily="34" charset="0"/>
              </a:rPr>
              <a:t>Неделя 3. Продолжение и окончание сбора данных на всех уровнях.</a:t>
            </a:r>
          </a:p>
          <a:p>
            <a:pPr algn="l" rtl="0"/>
            <a:r>
              <a:rPr lang="ru-Ru" sz="1600" b="0" i="0" u="none" baseline="0">
                <a:latin typeface="Calibri" panose="020F0502020204030204" pitchFamily="34" charset="0"/>
                <a:cs typeface="Calibri" panose="020F0502020204030204" pitchFamily="34" charset="0"/>
              </a:rPr>
              <a:t>Неделя 4. Разбор (дата) представленных предварительных выводов для заинтересованных сторон.</a:t>
            </a:r>
          </a:p>
        </p:txBody>
      </p:sp>
      <p:sp>
        <p:nvSpPr>
          <p:cNvPr id="53" name="Oval Callout 52"/>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b="0" i="0" u="none" baseline="0">
                <a:latin typeface="Calibri" panose="020F0502020204030204" pitchFamily="34" charset="0"/>
                <a:cs typeface="Calibri" panose="020F0502020204030204" pitchFamily="34" charset="0"/>
              </a:rPr>
              <a:t>Добавьте </a:t>
            </a:r>
            <a:br>
              <a:rPr lang="en-US" b="0" i="0" u="none" baseline="0">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свой срок. </a:t>
            </a:r>
          </a:p>
        </p:txBody>
      </p:sp>
    </p:spTree>
    <p:extLst>
      <p:ext uri="{BB962C8B-B14F-4D97-AF65-F5344CB8AC3E}">
        <p14:creationId xmlns:p14="http://schemas.microsoft.com/office/powerpoint/2010/main" val="232632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fill="hold"/>
                                        <p:tgtEl>
                                          <p:spTgt spid="140"/>
                                        </p:tgtEl>
                                        <p:attrNameLst>
                                          <p:attrName>ppt_x</p:attrName>
                                        </p:attrNameLst>
                                      </p:cBhvr>
                                      <p:tavLst>
                                        <p:tav tm="0">
                                          <p:val>
                                            <p:strVal val="#ppt_x"/>
                                          </p:val>
                                        </p:tav>
                                        <p:tav tm="100000">
                                          <p:val>
                                            <p:strVal val="#ppt_x"/>
                                          </p:val>
                                        </p:tav>
                                      </p:tavLst>
                                    </p:anim>
                                    <p:anim calcmode="lin" valueType="num">
                                      <p:cBhvr additive="base">
                                        <p:cTn id="16" dur="500" fill="hold"/>
                                        <p:tgtEl>
                                          <p:spTgt spid="14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3"/>
                                        </p:tgtEl>
                                        <p:attrNameLst>
                                          <p:attrName>style.visibility</p:attrName>
                                        </p:attrNameLst>
                                      </p:cBhvr>
                                      <p:to>
                                        <p:strVal val="visible"/>
                                      </p:to>
                                    </p:set>
                                    <p:anim calcmode="lin" valueType="num">
                                      <p:cBhvr additive="base">
                                        <p:cTn id="19" dur="500" fill="hold"/>
                                        <p:tgtEl>
                                          <p:spTgt spid="143"/>
                                        </p:tgtEl>
                                        <p:attrNameLst>
                                          <p:attrName>ppt_x</p:attrName>
                                        </p:attrNameLst>
                                      </p:cBhvr>
                                      <p:tavLst>
                                        <p:tav tm="0">
                                          <p:val>
                                            <p:strVal val="#ppt_x"/>
                                          </p:val>
                                        </p:tav>
                                        <p:tav tm="100000">
                                          <p:val>
                                            <p:strVal val="#ppt_x"/>
                                          </p:val>
                                        </p:tav>
                                      </p:tavLst>
                                    </p:anim>
                                    <p:anim calcmode="lin" valueType="num">
                                      <p:cBhvr additive="base">
                                        <p:cTn id="20" dur="500" fill="hold"/>
                                        <p:tgtEl>
                                          <p:spTgt spid="1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6"/>
                                        </p:tgtEl>
                                        <p:attrNameLst>
                                          <p:attrName>style.visibility</p:attrName>
                                        </p:attrNameLst>
                                      </p:cBhvr>
                                      <p:to>
                                        <p:strVal val="visible"/>
                                      </p:to>
                                    </p:set>
                                    <p:anim calcmode="lin" valueType="num">
                                      <p:cBhvr additive="base">
                                        <p:cTn id="23" dur="500" fill="hold"/>
                                        <p:tgtEl>
                                          <p:spTgt spid="146"/>
                                        </p:tgtEl>
                                        <p:attrNameLst>
                                          <p:attrName>ppt_x</p:attrName>
                                        </p:attrNameLst>
                                      </p:cBhvr>
                                      <p:tavLst>
                                        <p:tav tm="0">
                                          <p:val>
                                            <p:strVal val="#ppt_x"/>
                                          </p:val>
                                        </p:tav>
                                        <p:tav tm="100000">
                                          <p:val>
                                            <p:strVal val="#ppt_x"/>
                                          </p:val>
                                        </p:tav>
                                      </p:tavLst>
                                    </p:anim>
                                    <p:anim calcmode="lin" valueType="num">
                                      <p:cBhvr additive="base">
                                        <p:cTn id="24" dur="500" fill="hold"/>
                                        <p:tgtEl>
                                          <p:spTgt spid="1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ppt_x"/>
                                          </p:val>
                                        </p:tav>
                                        <p:tav tm="100000">
                                          <p:val>
                                            <p:strVal val="#ppt_x"/>
                                          </p:val>
                                        </p:tav>
                                      </p:tavLst>
                                    </p:anim>
                                    <p:anim calcmode="lin" valueType="num">
                                      <p:cBhvr additive="base">
                                        <p:cTn id="28" dur="500" fill="hold"/>
                                        <p:tgtEl>
                                          <p:spTgt spid="1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fill="hold"/>
                                        <p:tgtEl>
                                          <p:spTgt spid="152"/>
                                        </p:tgtEl>
                                        <p:attrNameLst>
                                          <p:attrName>ppt_x</p:attrName>
                                        </p:attrNameLst>
                                      </p:cBhvr>
                                      <p:tavLst>
                                        <p:tav tm="0">
                                          <p:val>
                                            <p:strVal val="#ppt_x"/>
                                          </p:val>
                                        </p:tav>
                                        <p:tav tm="100000">
                                          <p:val>
                                            <p:strVal val="#ppt_x"/>
                                          </p:val>
                                        </p:tav>
                                      </p:tavLst>
                                    </p:anim>
                                    <p:anim calcmode="lin" valueType="num">
                                      <p:cBhvr additive="base">
                                        <p:cTn id="32" dur="500" fill="hold"/>
                                        <p:tgtEl>
                                          <p:spTgt spid="1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7"/>
                                        </p:tgtEl>
                                        <p:attrNameLst>
                                          <p:attrName>style.visibility</p:attrName>
                                        </p:attrNameLst>
                                      </p:cBhvr>
                                      <p:to>
                                        <p:strVal val="visible"/>
                                      </p:to>
                                    </p:set>
                                    <p:anim calcmode="lin" valueType="num">
                                      <p:cBhvr additive="base">
                                        <p:cTn id="39" dur="500" fill="hold"/>
                                        <p:tgtEl>
                                          <p:spTgt spid="157"/>
                                        </p:tgtEl>
                                        <p:attrNameLst>
                                          <p:attrName>ppt_x</p:attrName>
                                        </p:attrNameLst>
                                      </p:cBhvr>
                                      <p:tavLst>
                                        <p:tav tm="0">
                                          <p:val>
                                            <p:strVal val="#ppt_x"/>
                                          </p:val>
                                        </p:tav>
                                        <p:tav tm="100000">
                                          <p:val>
                                            <p:strVal val="#ppt_x"/>
                                          </p:val>
                                        </p:tav>
                                      </p:tavLst>
                                    </p:anim>
                                    <p:anim calcmode="lin" valueType="num">
                                      <p:cBhvr additive="base">
                                        <p:cTn id="40" dur="500" fill="hold"/>
                                        <p:tgtEl>
                                          <p:spTgt spid="1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8"/>
                                        </p:tgtEl>
                                        <p:attrNameLst>
                                          <p:attrName>style.visibility</p:attrName>
                                        </p:attrNameLst>
                                      </p:cBhvr>
                                      <p:to>
                                        <p:strVal val="visible"/>
                                      </p:to>
                                    </p:set>
                                    <p:anim calcmode="lin" valueType="num">
                                      <p:cBhvr additive="base">
                                        <p:cTn id="43" dur="500" fill="hold"/>
                                        <p:tgtEl>
                                          <p:spTgt spid="158"/>
                                        </p:tgtEl>
                                        <p:attrNameLst>
                                          <p:attrName>ppt_x</p:attrName>
                                        </p:attrNameLst>
                                      </p:cBhvr>
                                      <p:tavLst>
                                        <p:tav tm="0">
                                          <p:val>
                                            <p:strVal val="#ppt_x"/>
                                          </p:val>
                                        </p:tav>
                                        <p:tav tm="100000">
                                          <p:val>
                                            <p:strVal val="#ppt_x"/>
                                          </p:val>
                                        </p:tav>
                                      </p:tavLst>
                                    </p:anim>
                                    <p:anim calcmode="lin" valueType="num">
                                      <p:cBhvr additive="base">
                                        <p:cTn id="44" dur="500" fill="hold"/>
                                        <p:tgtEl>
                                          <p:spTgt spid="15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9"/>
                                        </p:tgtEl>
                                        <p:attrNameLst>
                                          <p:attrName>style.visibility</p:attrName>
                                        </p:attrNameLst>
                                      </p:cBhvr>
                                      <p:to>
                                        <p:strVal val="visible"/>
                                      </p:to>
                                    </p:set>
                                    <p:anim calcmode="lin" valueType="num">
                                      <p:cBhvr additive="base">
                                        <p:cTn id="47" dur="500" fill="hold"/>
                                        <p:tgtEl>
                                          <p:spTgt spid="159"/>
                                        </p:tgtEl>
                                        <p:attrNameLst>
                                          <p:attrName>ppt_x</p:attrName>
                                        </p:attrNameLst>
                                      </p:cBhvr>
                                      <p:tavLst>
                                        <p:tav tm="0">
                                          <p:val>
                                            <p:strVal val="#ppt_x"/>
                                          </p:val>
                                        </p:tav>
                                        <p:tav tm="100000">
                                          <p:val>
                                            <p:strVal val="#ppt_x"/>
                                          </p:val>
                                        </p:tav>
                                      </p:tavLst>
                                    </p:anim>
                                    <p:anim calcmode="lin" valueType="num">
                                      <p:cBhvr additive="base">
                                        <p:cTn id="48" dur="500" fill="hold"/>
                                        <p:tgtEl>
                                          <p:spTgt spid="15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fill="hold"/>
                                        <p:tgtEl>
                                          <p:spTgt spid="161"/>
                                        </p:tgtEl>
                                        <p:attrNameLst>
                                          <p:attrName>ppt_x</p:attrName>
                                        </p:attrNameLst>
                                      </p:cBhvr>
                                      <p:tavLst>
                                        <p:tav tm="0">
                                          <p:val>
                                            <p:strVal val="#ppt_x"/>
                                          </p:val>
                                        </p:tav>
                                        <p:tav tm="100000">
                                          <p:val>
                                            <p:strVal val="#ppt_x"/>
                                          </p:val>
                                        </p:tav>
                                      </p:tavLst>
                                    </p:anim>
                                    <p:anim calcmode="lin" valueType="num">
                                      <p:cBhvr additive="base">
                                        <p:cTn id="52" dur="500" fill="hold"/>
                                        <p:tgtEl>
                                          <p:spTgt spid="16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anim calcmode="lin" valueType="num">
                                      <p:cBhvr additive="base">
                                        <p:cTn id="55" dur="500" fill="hold"/>
                                        <p:tgtEl>
                                          <p:spTgt spid="162"/>
                                        </p:tgtEl>
                                        <p:attrNameLst>
                                          <p:attrName>ppt_x</p:attrName>
                                        </p:attrNameLst>
                                      </p:cBhvr>
                                      <p:tavLst>
                                        <p:tav tm="0">
                                          <p:val>
                                            <p:strVal val="#ppt_x"/>
                                          </p:val>
                                        </p:tav>
                                        <p:tav tm="100000">
                                          <p:val>
                                            <p:strVal val="#ppt_x"/>
                                          </p:val>
                                        </p:tav>
                                      </p:tavLst>
                                    </p:anim>
                                    <p:anim calcmode="lin" valueType="num">
                                      <p:cBhvr additive="base">
                                        <p:cTn id="56" dur="500" fill="hold"/>
                                        <p:tgtEl>
                                          <p:spTgt spid="16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63"/>
                                        </p:tgtEl>
                                        <p:attrNameLst>
                                          <p:attrName>style.visibility</p:attrName>
                                        </p:attrNameLst>
                                      </p:cBhvr>
                                      <p:to>
                                        <p:strVal val="visible"/>
                                      </p:to>
                                    </p:set>
                                    <p:anim calcmode="lin" valueType="num">
                                      <p:cBhvr additive="base">
                                        <p:cTn id="59" dur="500" fill="hold"/>
                                        <p:tgtEl>
                                          <p:spTgt spid="163"/>
                                        </p:tgtEl>
                                        <p:attrNameLst>
                                          <p:attrName>ppt_x</p:attrName>
                                        </p:attrNameLst>
                                      </p:cBhvr>
                                      <p:tavLst>
                                        <p:tav tm="0">
                                          <p:val>
                                            <p:strVal val="#ppt_x"/>
                                          </p:val>
                                        </p:tav>
                                        <p:tav tm="100000">
                                          <p:val>
                                            <p:strVal val="#ppt_x"/>
                                          </p:val>
                                        </p:tav>
                                      </p:tavLst>
                                    </p:anim>
                                    <p:anim calcmode="lin" valueType="num">
                                      <p:cBhvr additive="base">
                                        <p:cTn id="60"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down)">
                                      <p:cBhvr>
                                        <p:cTn id="77" dur="500"/>
                                        <p:tgtEl>
                                          <p:spTgt spid="23"/>
                                        </p:tgtEl>
                                      </p:cBhvr>
                                    </p:animEffect>
                                  </p:childTnLst>
                                </p:cTn>
                              </p:par>
                              <p:par>
                                <p:cTn id="78" presetID="22" presetClass="entr" presetSubtype="4" fill="hold" nodeType="with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down)">
                                      <p:cBhvr>
                                        <p:cTn id="80" dur="500"/>
                                        <p:tgtEl>
                                          <p:spTgt spid="42"/>
                                        </p:tgtEl>
                                      </p:cBhvr>
                                    </p:animEffect>
                                  </p:childTnLst>
                                </p:cTn>
                              </p:par>
                              <p:par>
                                <p:cTn id="81" presetID="22" presetClass="entr" presetSubtype="4" fill="hold" nodeType="with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wipe(down)">
                                      <p:cBhvr>
                                        <p:cTn id="83" dur="500"/>
                                        <p:tgtEl>
                                          <p:spTgt spid="77"/>
                                        </p:tgtEl>
                                      </p:cBhvr>
                                    </p:animEffect>
                                  </p:childTnLst>
                                </p:cTn>
                              </p:par>
                              <p:par>
                                <p:cTn id="84" presetID="22" presetClass="entr" presetSubtype="4" fill="hold" nodeType="withEffect">
                                  <p:stCondLst>
                                    <p:cond delay="0"/>
                                  </p:stCondLst>
                                  <p:childTnLst>
                                    <p:set>
                                      <p:cBhvr>
                                        <p:cTn id="85" dur="1" fill="hold">
                                          <p:stCondLst>
                                            <p:cond delay="0"/>
                                          </p:stCondLst>
                                        </p:cTn>
                                        <p:tgtEl>
                                          <p:spTgt spid="80"/>
                                        </p:tgtEl>
                                        <p:attrNameLst>
                                          <p:attrName>style.visibility</p:attrName>
                                        </p:attrNameLst>
                                      </p:cBhvr>
                                      <p:to>
                                        <p:strVal val="visible"/>
                                      </p:to>
                                    </p:set>
                                    <p:animEffect transition="in" filter="wipe(down)">
                                      <p:cBhvr>
                                        <p:cTn id="86" dur="500"/>
                                        <p:tgtEl>
                                          <p:spTgt spid="80"/>
                                        </p:tgtEl>
                                      </p:cBhvr>
                                    </p:animEffect>
                                  </p:childTnLst>
                                </p:cTn>
                              </p:par>
                              <p:par>
                                <p:cTn id="87" presetID="22" presetClass="entr" presetSubtype="4" fill="hold" nodeType="with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wipe(down)">
                                      <p:cBhvr>
                                        <p:cTn id="89" dur="500"/>
                                        <p:tgtEl>
                                          <p:spTgt spid="83"/>
                                        </p:tgtEl>
                                      </p:cBhvr>
                                    </p:animEffect>
                                  </p:childTnLst>
                                </p:cTn>
                              </p:par>
                              <p:par>
                                <p:cTn id="90" presetID="22" presetClass="entr" presetSubtype="4" fill="hold" nodeType="withEffect">
                                  <p:stCondLst>
                                    <p:cond delay="0"/>
                                  </p:stCondLst>
                                  <p:childTnLst>
                                    <p:set>
                                      <p:cBhvr>
                                        <p:cTn id="91" dur="1" fill="hold">
                                          <p:stCondLst>
                                            <p:cond delay="0"/>
                                          </p:stCondLst>
                                        </p:cTn>
                                        <p:tgtEl>
                                          <p:spTgt spid="90"/>
                                        </p:tgtEl>
                                        <p:attrNameLst>
                                          <p:attrName>style.visibility</p:attrName>
                                        </p:attrNameLst>
                                      </p:cBhvr>
                                      <p:to>
                                        <p:strVal val="visible"/>
                                      </p:to>
                                    </p:set>
                                    <p:animEffect transition="in" filter="wipe(down)">
                                      <p:cBhvr>
                                        <p:cTn id="9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p:bldP spid="159" grpId="0"/>
      <p:bldP spid="3"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81E0C-0745-4E19-9146-D57B0BCEBFA8}"/>
              </a:ext>
            </a:extLst>
          </p:cNvPr>
          <p:cNvSpPr>
            <a:spLocks noGrp="1"/>
          </p:cNvSpPr>
          <p:nvPr>
            <p:ph type="title"/>
          </p:nvPr>
        </p:nvSpPr>
        <p:spPr>
          <a:xfrm>
            <a:off x="270695" y="310197"/>
            <a:ext cx="7886700" cy="865622"/>
          </a:xfrm>
        </p:spPr>
        <p:txBody>
          <a:bodyPr>
            <a:noAutofit/>
          </a:bodyPr>
          <a:lstStyle/>
          <a:p>
            <a:pPr algn="l" rtl="0"/>
            <a:r>
              <a:rPr lang="ru-Ru" sz="2100" b="1" i="0" u="none" baseline="0">
                <a:latin typeface="Calibri" panose="020F0502020204030204" pitchFamily="34" charset="0"/>
                <a:cs typeface="Calibri" panose="020F0502020204030204" pitchFamily="34" charset="0"/>
              </a:rPr>
              <a:t>NSCA 2.0 АМР включает диагностику цепи поставок Глобального фонда от стадии 1 до промежуточной стадии 6</a:t>
            </a:r>
          </a:p>
        </p:txBody>
      </p:sp>
      <p:pic>
        <p:nvPicPr>
          <p:cNvPr id="26" name="Picture 25">
            <a:extLst>
              <a:ext uri="{FF2B5EF4-FFF2-40B4-BE49-F238E27FC236}">
                <a16:creationId xmlns:a16="http://schemas.microsoft.com/office/drawing/2014/main" id="{9E4DFF8E-7B6D-4978-820B-C24BD41EAFAB}"/>
              </a:ext>
            </a:extLst>
          </p:cNvPr>
          <p:cNvPicPr>
            <a:picLocks noChangeAspect="1"/>
          </p:cNvPicPr>
          <p:nvPr/>
        </p:nvPicPr>
        <p:blipFill rotWithShape="1">
          <a:blip r:embed="rId3"/>
          <a:srcRect l="8474" r="2543"/>
          <a:stretch/>
        </p:blipFill>
        <p:spPr>
          <a:xfrm>
            <a:off x="270695" y="2131801"/>
            <a:ext cx="7061696" cy="1532704"/>
          </a:xfrm>
          <a:prstGeom prst="rect">
            <a:avLst/>
          </a:prstGeom>
        </p:spPr>
      </p:pic>
      <p:sp>
        <p:nvSpPr>
          <p:cNvPr id="27" name="TextBox 26">
            <a:extLst>
              <a:ext uri="{FF2B5EF4-FFF2-40B4-BE49-F238E27FC236}">
                <a16:creationId xmlns:a16="http://schemas.microsoft.com/office/drawing/2014/main" id="{1885FE6B-957A-40A0-8B20-06F9682CFD6D}"/>
              </a:ext>
            </a:extLst>
          </p:cNvPr>
          <p:cNvSpPr txBox="1"/>
          <p:nvPr/>
        </p:nvSpPr>
        <p:spPr>
          <a:xfrm>
            <a:off x="270695" y="1563252"/>
            <a:ext cx="5103583" cy="584775"/>
          </a:xfrm>
          <a:prstGeom prst="rect">
            <a:avLst/>
          </a:prstGeom>
          <a:noFill/>
        </p:spPr>
        <p:txBody>
          <a:bodyPr wrap="square" rtlCol="0">
            <a:spAutoFit/>
          </a:bodyPr>
          <a:lstStyle/>
          <a:p>
            <a:pPr algn="l" rtl="0"/>
            <a:r>
              <a:rPr lang="ru-Ru" sz="1600" b="1" i="0" u="none" baseline="0">
                <a:latin typeface="Calibri" panose="020F0502020204030204" pitchFamily="34" charset="0"/>
                <a:cs typeface="Calibri" panose="020F0502020204030204" pitchFamily="34" charset="0"/>
              </a:rPr>
              <a:t>Глобальный фонд. Диагностика цепи поставок, включающая семь этапов</a:t>
            </a:r>
          </a:p>
        </p:txBody>
      </p:sp>
      <p:pic>
        <p:nvPicPr>
          <p:cNvPr id="32" name="Picture 31">
            <a:extLst>
              <a:ext uri="{FF2B5EF4-FFF2-40B4-BE49-F238E27FC236}">
                <a16:creationId xmlns:a16="http://schemas.microsoft.com/office/drawing/2014/main" id="{DDE37F0E-8BAD-446B-93B7-200FFF61BBE1}"/>
              </a:ext>
            </a:extLst>
          </p:cNvPr>
          <p:cNvPicPr>
            <a:picLocks noChangeAspect="1"/>
          </p:cNvPicPr>
          <p:nvPr/>
        </p:nvPicPr>
        <p:blipFill>
          <a:blip r:embed="rId4"/>
          <a:srcRect/>
          <a:stretch/>
        </p:blipFill>
        <p:spPr>
          <a:xfrm>
            <a:off x="1050759" y="4015968"/>
            <a:ext cx="3360622" cy="1851432"/>
          </a:xfrm>
          <a:prstGeom prst="rect">
            <a:avLst/>
          </a:prstGeom>
          <a:ln w="25400">
            <a:solidFill>
              <a:schemeClr val="tx1"/>
            </a:solidFill>
          </a:ln>
        </p:spPr>
      </p:pic>
      <p:cxnSp>
        <p:nvCxnSpPr>
          <p:cNvPr id="35" name="Straight Connector 34">
            <a:extLst>
              <a:ext uri="{FF2B5EF4-FFF2-40B4-BE49-F238E27FC236}">
                <a16:creationId xmlns:a16="http://schemas.microsoft.com/office/drawing/2014/main" id="{786C87E9-42C5-4172-8CA5-EBFAC58BC2A7}"/>
              </a:ext>
            </a:extLst>
          </p:cNvPr>
          <p:cNvCxnSpPr>
            <a:cxnSpLocks/>
          </p:cNvCxnSpPr>
          <p:nvPr/>
        </p:nvCxnSpPr>
        <p:spPr bwMode="auto">
          <a:xfrm>
            <a:off x="762000" y="3434231"/>
            <a:ext cx="0" cy="672543"/>
          </a:xfrm>
          <a:prstGeom prst="line">
            <a:avLst/>
          </a:prstGeom>
          <a:solidFill>
            <a:schemeClr val="hlink"/>
          </a:solidFill>
          <a:ln w="25400" cap="flat" cmpd="sng" algn="ctr">
            <a:solidFill>
              <a:schemeClr val="tx1"/>
            </a:solidFill>
            <a:prstDash val="solid"/>
            <a:round/>
            <a:headEnd type="triangle" w="med" len="me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TextBox 36">
            <a:extLst>
              <a:ext uri="{FF2B5EF4-FFF2-40B4-BE49-F238E27FC236}">
                <a16:creationId xmlns:a16="http://schemas.microsoft.com/office/drawing/2014/main" id="{88025145-846F-4D64-AD29-5C794E22F869}"/>
              </a:ext>
            </a:extLst>
          </p:cNvPr>
          <p:cNvSpPr txBox="1"/>
          <p:nvPr/>
        </p:nvSpPr>
        <p:spPr>
          <a:xfrm>
            <a:off x="2026202" y="3733800"/>
            <a:ext cx="2164797" cy="307777"/>
          </a:xfrm>
          <a:prstGeom prst="rect">
            <a:avLst/>
          </a:prstGeom>
          <a:noFill/>
        </p:spPr>
        <p:txBody>
          <a:bodyPr wrap="square" rtlCol="0">
            <a:spAutoFit/>
          </a:bodyPr>
          <a:lstStyle/>
          <a:p>
            <a:pPr algn="l" rtl="0"/>
            <a:r>
              <a:rPr lang="ru-Ru" sz="1400" b="1" i="0" u="none" baseline="0">
                <a:latin typeface="Calibri" panose="020F0502020204030204" pitchFamily="34" charset="0"/>
                <a:cs typeface="Calibri" panose="020F0502020204030204" pitchFamily="34" charset="0"/>
              </a:rPr>
              <a:t>NSCA 2.0 в Уганде</a:t>
            </a:r>
          </a:p>
        </p:txBody>
      </p:sp>
      <p:sp>
        <p:nvSpPr>
          <p:cNvPr id="38" name="TextBox 37">
            <a:extLst>
              <a:ext uri="{FF2B5EF4-FFF2-40B4-BE49-F238E27FC236}">
                <a16:creationId xmlns:a16="http://schemas.microsoft.com/office/drawing/2014/main" id="{86DCB618-20C0-4355-91FE-14A69496AA00}"/>
              </a:ext>
            </a:extLst>
          </p:cNvPr>
          <p:cNvSpPr txBox="1"/>
          <p:nvPr/>
        </p:nvSpPr>
        <p:spPr>
          <a:xfrm>
            <a:off x="4896036" y="3815145"/>
            <a:ext cx="3749194" cy="2391424"/>
          </a:xfrm>
          <a:prstGeom prst="rect">
            <a:avLst/>
          </a:prstGeom>
          <a:noFill/>
        </p:spPr>
        <p:txBody>
          <a:bodyPr wrap="square" rtlCol="0">
            <a:spAutoFit/>
          </a:bodyPr>
          <a:lstStyle/>
          <a:p>
            <a:pPr marL="134541" indent="-134541" algn="l" rtl="0">
              <a:lnSpc>
                <a:spcPct val="90000"/>
              </a:lnSpc>
              <a:buFont typeface="Arial" panose="020B0604020202020204" pitchFamily="34" charset="0"/>
              <a:buChar char="•"/>
            </a:pPr>
            <a:r>
              <a:rPr lang="ru-Ru" sz="1600" b="0" i="0" u="none" baseline="0">
                <a:latin typeface="Calibri" panose="020F0502020204030204" pitchFamily="34" charset="0"/>
                <a:cs typeface="Calibri" panose="020F0502020204030204" pitchFamily="34" charset="0"/>
              </a:rPr>
              <a:t>В рамках NSCA 2.0 АМР осуществляется сбор ценной информации о цепи поставок и поиск корреляций данных и информации</a:t>
            </a:r>
          </a:p>
          <a:p>
            <a:pPr marL="134541" indent="-134541" algn="l" rtl="0">
              <a:lnSpc>
                <a:spcPct val="90000"/>
              </a:lnSpc>
              <a:buFont typeface="Arial" panose="020B0604020202020204" pitchFamily="34" charset="0"/>
              <a:buChar char="•"/>
            </a:pPr>
            <a:r>
              <a:rPr lang="ru-Ru" sz="1600" b="0" i="0" u="none" baseline="0">
                <a:latin typeface="Calibri" panose="020F0502020204030204" pitchFamily="34" charset="0"/>
                <a:cs typeface="Calibri" panose="020F0502020204030204" pitchFamily="34" charset="0"/>
              </a:rPr>
              <a:t>Корневые причины проблем (возможностей) потребуют дальнейшего углубленного анализа</a:t>
            </a:r>
          </a:p>
          <a:p>
            <a:pPr marL="134541" indent="-134541" algn="l" rtl="0">
              <a:lnSpc>
                <a:spcPct val="90000"/>
              </a:lnSpc>
              <a:buFont typeface="Arial" panose="020B0604020202020204" pitchFamily="34" charset="0"/>
              <a:buChar char="•"/>
            </a:pPr>
            <a:r>
              <a:rPr lang="ru-Ru" sz="1600" b="0" i="0" u="none" baseline="0">
                <a:latin typeface="Calibri" panose="020F0502020204030204" pitchFamily="34" charset="0"/>
                <a:cs typeface="Calibri" panose="020F0502020204030204" pitchFamily="34" charset="0"/>
              </a:rPr>
              <a:t>Конечная цель заключается в разработке совместного плана трансформации</a:t>
            </a:r>
          </a:p>
        </p:txBody>
      </p:sp>
      <p:sp>
        <p:nvSpPr>
          <p:cNvPr id="14" name="TextBox 13">
            <a:extLst>
              <a:ext uri="{FF2B5EF4-FFF2-40B4-BE49-F238E27FC236}">
                <a16:creationId xmlns:a16="http://schemas.microsoft.com/office/drawing/2014/main" id="{D7D6A8EE-2489-42A3-BD0F-1185B14F135A}"/>
              </a:ext>
            </a:extLst>
          </p:cNvPr>
          <p:cNvSpPr txBox="1"/>
          <p:nvPr/>
        </p:nvSpPr>
        <p:spPr>
          <a:xfrm>
            <a:off x="5479182" y="1809473"/>
            <a:ext cx="2445618" cy="338554"/>
          </a:xfrm>
          <a:prstGeom prst="rect">
            <a:avLst/>
          </a:prstGeom>
          <a:noFill/>
        </p:spPr>
        <p:txBody>
          <a:bodyPr wrap="square" rtlCol="0">
            <a:spAutoFit/>
          </a:bodyPr>
          <a:lstStyle/>
          <a:p>
            <a:pPr algn="l" rtl="0"/>
            <a:r>
              <a:rPr lang="ru-Ru" sz="1600" b="1" i="0" u="none" baseline="0">
                <a:solidFill>
                  <a:srgbClr val="FF0000"/>
                </a:solidFill>
                <a:latin typeface="Calibri" panose="020F0502020204030204" pitchFamily="34" charset="0"/>
                <a:cs typeface="Calibri" panose="020F0502020204030204" pitchFamily="34" charset="0"/>
              </a:rPr>
              <a:t>Начало трансформации</a:t>
            </a:r>
          </a:p>
        </p:txBody>
      </p:sp>
      <p:sp>
        <p:nvSpPr>
          <p:cNvPr id="15" name="Isosceles Triangle 14">
            <a:extLst>
              <a:ext uri="{FF2B5EF4-FFF2-40B4-BE49-F238E27FC236}">
                <a16:creationId xmlns:a16="http://schemas.microsoft.com/office/drawing/2014/main" id="{8CD006F1-D7B2-4085-BF8B-F644E15F8B0F}"/>
              </a:ext>
            </a:extLst>
          </p:cNvPr>
          <p:cNvSpPr/>
          <p:nvPr/>
        </p:nvSpPr>
        <p:spPr>
          <a:xfrm rot="5400000">
            <a:off x="8047787" y="1900835"/>
            <a:ext cx="298811" cy="21721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sz="1463">
              <a:latin typeface="Calibri" panose="020F0502020204030204" pitchFamily="34" charset="0"/>
              <a:cs typeface="Calibri" panose="020F0502020204030204" pitchFamily="34" charset="0"/>
            </a:endParaRPr>
          </a:p>
        </p:txBody>
      </p:sp>
      <p:cxnSp>
        <p:nvCxnSpPr>
          <p:cNvPr id="16" name="Straight Connector 15">
            <a:extLst>
              <a:ext uri="{FF2B5EF4-FFF2-40B4-BE49-F238E27FC236}">
                <a16:creationId xmlns:a16="http://schemas.microsoft.com/office/drawing/2014/main" id="{D73DE8A1-9CDD-4C00-B437-F39BCCA1CB82}"/>
              </a:ext>
            </a:extLst>
          </p:cNvPr>
          <p:cNvCxnSpPr>
            <a:cxnSpLocks/>
          </p:cNvCxnSpPr>
          <p:nvPr/>
        </p:nvCxnSpPr>
        <p:spPr bwMode="auto">
          <a:xfrm>
            <a:off x="4679296" y="3434231"/>
            <a:ext cx="0" cy="672543"/>
          </a:xfrm>
          <a:prstGeom prst="line">
            <a:avLst/>
          </a:prstGeom>
          <a:solidFill>
            <a:schemeClr val="hlink"/>
          </a:solidFill>
          <a:ln w="25400" cap="flat" cmpd="sng" algn="ctr">
            <a:solidFill>
              <a:schemeClr val="tx1"/>
            </a:solidFill>
            <a:prstDash val="solid"/>
            <a:round/>
            <a:headEnd type="triangle" w="med" len="med"/>
            <a:tailEnd type="non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Oval Callout 11"/>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600" b="0" i="0" u="none" baseline="0">
                <a:latin typeface="Calibri" panose="020F0502020204030204" pitchFamily="34" charset="0"/>
                <a:cs typeface="Calibri" panose="020F0502020204030204" pitchFamily="34" charset="0"/>
              </a:rPr>
              <a:t>Применяется в случае работы с Глобальным фондом в части Диагностики</a:t>
            </a:r>
          </a:p>
        </p:txBody>
      </p:sp>
    </p:spTree>
    <p:extLst>
      <p:ext uri="{BB962C8B-B14F-4D97-AF65-F5344CB8AC3E}">
        <p14:creationId xmlns:p14="http://schemas.microsoft.com/office/powerpoint/2010/main" val="38597038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5486400" cy="2062103"/>
          </a:xfrm>
        </p:spPr>
        <p:txBody>
          <a:bodyPr/>
          <a:lstStyle/>
          <a:p>
            <a:pPr algn="l" rtl="0"/>
            <a:r>
              <a:rPr lang="ru-Ru" b="0" i="0" u="none" baseline="0">
                <a:latin typeface="Calibri" panose="020F0502020204030204" pitchFamily="34" charset="0"/>
                <a:cs typeface="Calibri" panose="020F0502020204030204" pitchFamily="34" charset="0"/>
              </a:rPr>
              <a:t>II. Выборка NSCA в Уганде</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Название, организация</a:t>
            </a: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35C5B"/>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
        <p:nvSpPr>
          <p:cNvPr id="6" name="Oval Callout 5"/>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b="0" i="0" u="none" baseline="0">
                <a:latin typeface="Calibri" panose="020F0502020204030204" pitchFamily="34" charset="0"/>
                <a:cs typeface="Calibri" panose="020F0502020204030204" pitchFamily="34" charset="0"/>
              </a:rPr>
              <a:t>Используйте лицо, осуществляющее выборку/специалиста по статистике. </a:t>
            </a:r>
          </a:p>
        </p:txBody>
      </p:sp>
    </p:spTree>
    <p:extLst>
      <p:ext uri="{BB962C8B-B14F-4D97-AF65-F5344CB8AC3E}">
        <p14:creationId xmlns:p14="http://schemas.microsoft.com/office/powerpoint/2010/main" val="2183088614"/>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Slide Number Placeholder 4"/>
          <p:cNvSpPr>
            <a:spLocks noGrp="1"/>
          </p:cNvSpPr>
          <p:nvPr>
            <p:ph type="sldNum" sz="quarter" idx="4294967295"/>
          </p:nvPr>
        </p:nvSpPr>
        <p:spPr bwMode="auto">
          <a:xfrm>
            <a:off x="6858000" y="5732755"/>
            <a:ext cx="2133600" cy="16927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r" rtl="0" eaLnBrk="1" hangingPunct="1">
              <a:spcAft>
                <a:spcPct val="0"/>
              </a:spcAft>
              <a:buFontTx/>
              <a:buNone/>
            </a:pPr>
            <a:fld id="{F50D3352-44BE-4854-B495-E87F61489F8F}" type="slidenum">
              <a:rPr sz="500">
                <a:solidFill>
                  <a:srgbClr val="6C6463"/>
                </a:solidFill>
                <a:latin typeface="Calibri" panose="020F0502020204030204" pitchFamily="34" charset="0"/>
                <a:cs typeface="Calibri" panose="020F0502020204030204" pitchFamily="34" charset="0"/>
              </a:rPr>
              <a:pPr eaLnBrk="1" hangingPunct="1">
                <a:spcAft>
                  <a:spcPct val="0"/>
                </a:spcAft>
                <a:buFontTx/>
                <a:buNone/>
              </a:pPr>
              <a:t>49</a:t>
            </a:fld>
            <a:endParaRPr lang="ru-Ru" altLang="en-US" sz="500">
              <a:solidFill>
                <a:srgbClr val="6C6463"/>
              </a:solidFill>
              <a:latin typeface="Calibri" panose="020F0502020204030204" pitchFamily="34" charset="0"/>
              <a:cs typeface="Calibri" panose="020F0502020204030204" pitchFamily="34" charset="0"/>
            </a:endParaRPr>
          </a:p>
        </p:txBody>
      </p:sp>
      <p:sp>
        <p:nvSpPr>
          <p:cNvPr id="257028" name="Title 5"/>
          <p:cNvSpPr>
            <a:spLocks noGrp="1"/>
          </p:cNvSpPr>
          <p:nvPr>
            <p:ph type="title"/>
          </p:nvPr>
        </p:nvSpPr>
        <p:spPr>
          <a:xfrm>
            <a:off x="400473" y="397666"/>
            <a:ext cx="7772400" cy="523220"/>
          </a:xfrm>
        </p:spPr>
        <p:txBody>
          <a:bodyPr/>
          <a:lstStyle/>
          <a:p>
            <a:pPr algn="l" rtl="0" eaLnBrk="1" hangingPunct="1"/>
            <a:r>
              <a:rPr lang="ru-Ru" b="0" i="0" u="none" baseline="0">
                <a:latin typeface="Calibri" panose="020F0502020204030204" pitchFamily="34" charset="0"/>
                <a:ea typeface="Gill Sans MT" panose="020B0502020104020203" pitchFamily="34" charset="0"/>
                <a:cs typeface="Calibri" panose="020F0502020204030204" pitchFamily="34" charset="0"/>
              </a:rPr>
              <a:t>Выборка</a:t>
            </a:r>
          </a:p>
        </p:txBody>
      </p:sp>
      <p:graphicFrame>
        <p:nvGraphicFramePr>
          <p:cNvPr id="9" name="Table 8"/>
          <p:cNvGraphicFramePr>
            <a:graphicFrameLocks noGrp="1"/>
          </p:cNvGraphicFramePr>
          <p:nvPr>
            <p:extLst>
              <p:ext uri="{D42A27DB-BD31-4B8C-83A1-F6EECF244321}">
                <p14:modId xmlns:p14="http://schemas.microsoft.com/office/powerpoint/2010/main" val="4092785126"/>
              </p:ext>
            </p:extLst>
          </p:nvPr>
        </p:nvGraphicFramePr>
        <p:xfrm>
          <a:off x="425053" y="1219200"/>
          <a:ext cx="3499247" cy="2220688"/>
        </p:xfrm>
        <a:graphic>
          <a:graphicData uri="http://schemas.openxmlformats.org/drawingml/2006/table">
            <a:tbl>
              <a:tblPr>
                <a:tableStyleId>{5C22544A-7EE6-4342-B048-85BDC9FD1C3A}</a:tableStyleId>
              </a:tblPr>
              <a:tblGrid>
                <a:gridCol w="1940663">
                  <a:extLst>
                    <a:ext uri="{9D8B030D-6E8A-4147-A177-3AD203B41FA5}">
                      <a16:colId xmlns:a16="http://schemas.microsoft.com/office/drawing/2014/main" val="20000"/>
                    </a:ext>
                  </a:extLst>
                </a:gridCol>
                <a:gridCol w="1558584">
                  <a:extLst>
                    <a:ext uri="{9D8B030D-6E8A-4147-A177-3AD203B41FA5}">
                      <a16:colId xmlns:a16="http://schemas.microsoft.com/office/drawing/2014/main" val="20001"/>
                    </a:ext>
                  </a:extLst>
                </a:gridCol>
              </a:tblGrid>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Центральный склад</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2</a:t>
                      </a:r>
                      <a:endParaRPr lang="ru-Ru" sz="1200" b="0" i="0" u="none" strike="noStrike">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0"/>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Медицинский центр II</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31</a:t>
                      </a:r>
                      <a:endParaRPr lang="ru-Ru" sz="1200" b="0" i="0" u="none" strike="noStrike">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1"/>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Медицинский центр III</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31</a:t>
                      </a:r>
                      <a:endParaRPr lang="ru-Ru" sz="1200" b="0" i="0" u="none" strike="noStrike">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2"/>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Медицинский центр IV</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22</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3"/>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Больницы</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17</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4"/>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Министерство здравоохранения или аналогичный орган</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solidFill>
                            <a:schemeClr val="dk1"/>
                          </a:solidFill>
                          <a:effectLst/>
                          <a:latin typeface="Calibri" panose="020F0502020204030204" pitchFamily="34" charset="0"/>
                          <a:ea typeface="+mn-lt"/>
                          <a:cs typeface="Calibri" panose="020F0502020204030204" pitchFamily="34" charset="0"/>
                        </a:rPr>
                        <a:t>3</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5"/>
                  </a:ext>
                </a:extLst>
              </a:tr>
              <a:tr h="215333">
                <a:tc>
                  <a:txBody>
                    <a:bodyPr/>
                    <a:lstStyle/>
                    <a:p>
                      <a:pPr algn="l" rtl="0" fontAlgn="b"/>
                      <a:r>
                        <a:rPr lang="ru-Ru" sz="1200" b="0" i="0" u="none" strike="noStrike" baseline="0">
                          <a:solidFill>
                            <a:srgbClr val="000000"/>
                          </a:solidFill>
                          <a:effectLst/>
                          <a:latin typeface="Calibri" panose="020F0502020204030204" pitchFamily="34" charset="0"/>
                          <a:ea typeface="Calibri" panose="020F0502020204030204" pitchFamily="34" charset="0"/>
                          <a:cs typeface="Calibri" panose="020F0502020204030204" pitchFamily="34" charset="0"/>
                        </a:rPr>
                        <a:t>DHO</a:t>
                      </a:r>
                    </a:p>
                  </a:txBody>
                  <a:tcPr marL="7145" marR="7145" marT="7145" marB="0" anchor="b"/>
                </a:tc>
                <a:tc>
                  <a:txBody>
                    <a:bodyPr/>
                    <a:lstStyle/>
                    <a:p>
                      <a:pPr algn="r" rtl="0" fontAlgn="b"/>
                      <a:r>
                        <a:rPr lang="ru-Ru" sz="1200" b="0" i="0" u="none" strike="noStrike" baseline="0">
                          <a:solidFill>
                            <a:srgbClr val="000000"/>
                          </a:solidFill>
                          <a:effectLst/>
                          <a:latin typeface="Calibri" panose="020F0502020204030204" pitchFamily="34" charset="0"/>
                          <a:ea typeface="Calibri" panose="020F0502020204030204" pitchFamily="34" charset="0"/>
                          <a:cs typeface="Calibri" panose="020F0502020204030204" pitchFamily="34" charset="0"/>
                        </a:rPr>
                        <a:t>31</a:t>
                      </a:r>
                    </a:p>
                  </a:txBody>
                  <a:tcPr marL="7145" marR="7145" marT="7145" marB="0" anchor="b"/>
                </a:tc>
                <a:extLst>
                  <a:ext uri="{0D108BD9-81ED-4DB2-BD59-A6C34878D82A}">
                    <a16:rowId xmlns:a16="http://schemas.microsoft.com/office/drawing/2014/main" val="10006"/>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Региональная реферальная больница</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8</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7"/>
                  </a:ext>
                </a:extLst>
              </a:tr>
            </a:tbl>
          </a:graphicData>
        </a:graphic>
      </p:graphicFrame>
      <p:pic>
        <p:nvPicPr>
          <p:cNvPr id="99" name="Picture 98"/>
          <p:cNvPicPr>
            <a:picLocks noChangeAspect="1"/>
          </p:cNvPicPr>
          <p:nvPr/>
        </p:nvPicPr>
        <p:blipFill rotWithShape="1">
          <a:blip r:embed="rId3"/>
          <a:srcRect r="7437"/>
          <a:stretch/>
        </p:blipFill>
        <p:spPr>
          <a:xfrm>
            <a:off x="4110512" y="920886"/>
            <a:ext cx="4685414" cy="4874142"/>
          </a:xfrm>
          <a:prstGeom prst="rect">
            <a:avLst/>
          </a:prstGeom>
          <a:ln>
            <a:noFill/>
          </a:ln>
          <a:effectLst>
            <a:softEdge rad="112500"/>
          </a:effectLst>
        </p:spPr>
      </p:pic>
      <p:sp>
        <p:nvSpPr>
          <p:cNvPr id="100" name="Oval Callout 99"/>
          <p:cNvSpPr/>
          <p:nvPr/>
        </p:nvSpPr>
        <p:spPr>
          <a:xfrm>
            <a:off x="1343025" y="3430363"/>
            <a:ext cx="1428750" cy="1275159"/>
          </a:xfrm>
          <a:prstGeom prst="wedgeEllipseCallout">
            <a:avLst>
              <a:gd name="adj1" fmla="val 96951"/>
              <a:gd name="adj2" fmla="val -79924"/>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ru-Ru" sz="1400" b="0" i="0" u="none" baseline="0">
                <a:latin typeface="Calibri" panose="020F0502020204030204" pitchFamily="34" charset="0"/>
                <a:cs typeface="Calibri" panose="020F0502020204030204" pitchFamily="34" charset="0"/>
              </a:rPr>
              <a:t>В общей сложности 145 объектов.</a:t>
            </a:r>
          </a:p>
        </p:txBody>
      </p:sp>
      <p:sp>
        <p:nvSpPr>
          <p:cNvPr id="2" name="TextBox 1"/>
          <p:cNvSpPr txBox="1"/>
          <p:nvPr/>
        </p:nvSpPr>
        <p:spPr>
          <a:xfrm>
            <a:off x="201305" y="4800600"/>
            <a:ext cx="3685459" cy="1569660"/>
          </a:xfrm>
          <a:prstGeom prst="rect">
            <a:avLst/>
          </a:prstGeom>
          <a:noFill/>
        </p:spPr>
        <p:txBody>
          <a:bodyPr wrap="square" rtlCol="0">
            <a:spAutoFit/>
          </a:bodyPr>
          <a:lstStyle/>
          <a:p>
            <a:pPr algn="l" rtl="0"/>
            <a:r>
              <a:rPr lang="ru-Ru" sz="1600" b="0" i="0" u="none" baseline="0">
                <a:latin typeface="Calibri" panose="020F0502020204030204" pitchFamily="34" charset="0"/>
                <a:cs typeface="Calibri" panose="020F0502020204030204" pitchFamily="34" charset="0"/>
              </a:rPr>
              <a:t>*Районы были выбраны случайным образом, затем случайным образом были выбраны объекты внутри районов, с тем чтобы они были репрезентативными по уровню и по стране.</a:t>
            </a:r>
          </a:p>
        </p:txBody>
      </p:sp>
      <p:sp>
        <p:nvSpPr>
          <p:cNvPr id="8" name="Oval Callout 7"/>
          <p:cNvSpPr/>
          <p:nvPr/>
        </p:nvSpPr>
        <p:spPr>
          <a:xfrm>
            <a:off x="5486400" y="3505200"/>
            <a:ext cx="29718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a:latin typeface="Calibri" panose="020F0502020204030204" pitchFamily="34" charset="0"/>
                <a:cs typeface="Calibri" panose="020F0502020204030204" pitchFamily="34" charset="0"/>
              </a:rPr>
              <a:t>Добавьте свою план-карту и данные о вашей выборке, включая типы исключенных объектов (военные объекты/полиция).</a:t>
            </a:r>
          </a:p>
        </p:txBody>
      </p:sp>
    </p:spTree>
    <p:extLst>
      <p:ext uri="{BB962C8B-B14F-4D97-AF65-F5344CB8AC3E}">
        <p14:creationId xmlns:p14="http://schemas.microsoft.com/office/powerpoint/2010/main" val="1981387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5"/>
          <p:cNvSpPr>
            <a:spLocks noGrp="1" noChangeArrowheads="1"/>
          </p:cNvSpPr>
          <p:nvPr>
            <p:ph type="title"/>
          </p:nvPr>
        </p:nvSpPr>
        <p:spPr>
          <a:xfrm>
            <a:off x="1700852" y="342900"/>
            <a:ext cx="6019800" cy="609600"/>
          </a:xfrm>
        </p:spPr>
        <p:txBody>
          <a:bodyPr>
            <a:noAutofit/>
          </a:bodyPr>
          <a:lstStyle/>
          <a:p>
            <a:pPr algn="l" rtl="0" eaLnBrk="1" hangingPunct="1"/>
            <a:r>
              <a:rPr lang="ru-Ru" sz="3600" b="0" i="0" u="none" baseline="0">
                <a:solidFill>
                  <a:srgbClr val="000066"/>
                </a:solidFill>
                <a:latin typeface="Calibri" panose="020F0502020204030204" pitchFamily="34" charset="0"/>
                <a:cs typeface="Calibri" panose="020F0502020204030204" pitchFamily="34" charset="0"/>
              </a:rPr>
              <a:t>NSCA 2.0. Источники</a:t>
            </a:r>
          </a:p>
        </p:txBody>
      </p:sp>
      <p:sp>
        <p:nvSpPr>
          <p:cNvPr id="3" name="Rectangle 2"/>
          <p:cNvSpPr>
            <a:spLocks noChangeArrowheads="1"/>
          </p:cNvSpPr>
          <p:nvPr/>
        </p:nvSpPr>
        <p:spPr bwMode="auto">
          <a:xfrm>
            <a:off x="3505200" y="3124200"/>
            <a:ext cx="1752600" cy="685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ru-Ru" sz="1400" b="0" i="0" u="none" baseline="0">
                <a:solidFill>
                  <a:schemeClr val="bg1"/>
                </a:solidFill>
                <a:latin typeface="Calibri" panose="020F0502020204030204" pitchFamily="34" charset="0"/>
                <a:cs typeface="Calibri" panose="020F0502020204030204" pitchFamily="34" charset="0"/>
              </a:rPr>
              <a:t>Оценка национальной цепи поставок (NSCA)</a:t>
            </a:r>
          </a:p>
        </p:txBody>
      </p:sp>
      <p:sp>
        <p:nvSpPr>
          <p:cNvPr id="5" name="Rectangle 4"/>
          <p:cNvSpPr>
            <a:spLocks noChangeArrowheads="1"/>
          </p:cNvSpPr>
          <p:nvPr/>
        </p:nvSpPr>
        <p:spPr bwMode="auto">
          <a:xfrm>
            <a:off x="64770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lnSpc>
                <a:spcPct val="90000"/>
              </a:lnSpc>
              <a:spcBef>
                <a:spcPct val="0"/>
              </a:spcBef>
              <a:buFontTx/>
              <a:buNone/>
            </a:pPr>
            <a:r>
              <a:rPr lang="ru-Ru" sz="1400" b="0" i="0" u="none" baseline="0">
                <a:latin typeface="Calibri" panose="020F0502020204030204" pitchFamily="34" charset="0"/>
                <a:cs typeface="Calibri" panose="020F0502020204030204" pitchFamily="34" charset="0"/>
              </a:rPr>
              <a:t>Медицинские образовательные ресурсы (MER)</a:t>
            </a:r>
          </a:p>
        </p:txBody>
      </p:sp>
      <p:sp>
        <p:nvSpPr>
          <p:cNvPr id="6" name="Rectangle 5"/>
          <p:cNvSpPr>
            <a:spLocks noChangeArrowheads="1"/>
          </p:cNvSpPr>
          <p:nvPr/>
        </p:nvSpPr>
        <p:spPr bwMode="auto">
          <a:xfrm>
            <a:off x="35052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lnSpc>
                <a:spcPct val="90000"/>
              </a:lnSpc>
              <a:spcBef>
                <a:spcPct val="0"/>
              </a:spcBef>
              <a:buFontTx/>
              <a:buNone/>
            </a:pPr>
            <a:r>
              <a:rPr lang="ru-Ru" sz="1400" b="0" i="0" u="none" baseline="0">
                <a:latin typeface="Calibri" panose="020F0502020204030204" pitchFamily="34" charset="0"/>
                <a:cs typeface="Calibri" panose="020F0502020204030204" pitchFamily="34" charset="0"/>
              </a:rPr>
              <a:t>Эффективное управление вакцинами (EVM)</a:t>
            </a:r>
          </a:p>
        </p:txBody>
      </p:sp>
      <p:sp>
        <p:nvSpPr>
          <p:cNvPr id="7" name="Rectangle 6"/>
          <p:cNvSpPr>
            <a:spLocks noChangeArrowheads="1"/>
          </p:cNvSpPr>
          <p:nvPr/>
        </p:nvSpPr>
        <p:spPr bwMode="auto">
          <a:xfrm>
            <a:off x="35052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ru-Ru" sz="3600" b="0" i="0" u="none" baseline="0">
                <a:latin typeface="Calibri" panose="020F0502020204030204" pitchFamily="34" charset="0"/>
                <a:cs typeface="Calibri" panose="020F0502020204030204" pitchFamily="34" charset="0"/>
              </a:rPr>
              <a:t>EUV</a:t>
            </a:r>
          </a:p>
          <a:p>
            <a:pPr algn="ctr" rtl="0">
              <a:spcBef>
                <a:spcPct val="0"/>
              </a:spcBef>
              <a:buFontTx/>
              <a:buNone/>
            </a:pPr>
            <a:endParaRPr lang="ru-Ru" altLang="en-US" sz="3600">
              <a:latin typeface="Calibri" panose="020F0502020204030204" pitchFamily="34" charset="0"/>
              <a:cs typeface="Calibri" panose="020F0502020204030204" pitchFamily="34" charset="0"/>
            </a:endParaRPr>
          </a:p>
        </p:txBody>
      </p:sp>
      <p:sp>
        <p:nvSpPr>
          <p:cNvPr id="8" name="Rectangle 7"/>
          <p:cNvSpPr/>
          <p:nvPr/>
        </p:nvSpPr>
        <p:spPr bwMode="auto">
          <a:xfrm>
            <a:off x="6477000" y="3124200"/>
            <a:ext cx="1752600" cy="6858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a:lstStyle/>
          <a:p>
            <a:pPr algn="ctr" rtl="0">
              <a:defRPr/>
            </a:pPr>
            <a:r>
              <a:rPr lang="ru-Ru" sz="3600" b="0" i="0" u="none" baseline="0">
                <a:latin typeface="Calibri" panose="020F0502020204030204" pitchFamily="34" charset="0"/>
                <a:cs typeface="Calibri" panose="020F0502020204030204" pitchFamily="34" charset="0"/>
              </a:rPr>
              <a:t>LSAT</a:t>
            </a:r>
          </a:p>
        </p:txBody>
      </p:sp>
      <p:sp>
        <p:nvSpPr>
          <p:cNvPr id="9" name="Rectangle 8"/>
          <p:cNvSpPr/>
          <p:nvPr/>
        </p:nvSpPr>
        <p:spPr bwMode="auto">
          <a:xfrm>
            <a:off x="762000" y="3124200"/>
            <a:ext cx="1752600" cy="68580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a:lstStyle/>
          <a:p>
            <a:pPr algn="ctr" rtl="0">
              <a:defRPr/>
            </a:pPr>
            <a:r>
              <a:rPr lang="ru-Ru" sz="3600" b="0" i="0" u="none" baseline="0">
                <a:latin typeface="Calibri" panose="020F0502020204030204" pitchFamily="34" charset="0"/>
                <a:cs typeface="Calibri" panose="020F0502020204030204" pitchFamily="34" charset="0"/>
              </a:rPr>
              <a:t>LIAT</a:t>
            </a:r>
          </a:p>
        </p:txBody>
      </p:sp>
      <p:sp>
        <p:nvSpPr>
          <p:cNvPr id="10" name="Rectangle 9"/>
          <p:cNvSpPr>
            <a:spLocks noChangeArrowheads="1"/>
          </p:cNvSpPr>
          <p:nvPr/>
        </p:nvSpPr>
        <p:spPr bwMode="auto">
          <a:xfrm>
            <a:off x="762000" y="4953000"/>
            <a:ext cx="1752600" cy="9144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lnSpc>
                <a:spcPct val="90000"/>
              </a:lnSpc>
              <a:spcBef>
                <a:spcPct val="0"/>
              </a:spcBef>
              <a:buFontTx/>
              <a:buNone/>
            </a:pPr>
            <a:r>
              <a:rPr lang="ru-Ru" sz="1400" b="0" i="0" u="none" baseline="0">
                <a:latin typeface="Calibri" panose="020F0502020204030204" pitchFamily="34" charset="0"/>
                <a:cs typeface="Calibri" panose="020F0502020204030204" pitchFamily="34" charset="0"/>
              </a:rPr>
              <a:t>Оценка механизмов внутреннего контроля поставок и логистики (SLICE)</a:t>
            </a:r>
          </a:p>
        </p:txBody>
      </p:sp>
      <p:sp>
        <p:nvSpPr>
          <p:cNvPr id="11" name="Rectangle 10"/>
          <p:cNvSpPr>
            <a:spLocks noChangeArrowheads="1"/>
          </p:cNvSpPr>
          <p:nvPr/>
        </p:nvSpPr>
        <p:spPr bwMode="auto">
          <a:xfrm>
            <a:off x="6477000" y="49530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ru-Ru" sz="3600" b="0" i="0" u="none" baseline="0">
                <a:latin typeface="Calibri" panose="020F0502020204030204" pitchFamily="34" charset="0"/>
                <a:cs typeface="Calibri" panose="020F0502020204030204" pitchFamily="34" charset="0"/>
              </a:rPr>
              <a:t>SIMS</a:t>
            </a:r>
          </a:p>
        </p:txBody>
      </p:sp>
      <p:sp>
        <p:nvSpPr>
          <p:cNvPr id="12" name="Rectangle 11"/>
          <p:cNvSpPr>
            <a:spLocks noChangeArrowheads="1"/>
          </p:cNvSpPr>
          <p:nvPr/>
        </p:nvSpPr>
        <p:spPr bwMode="auto">
          <a:xfrm>
            <a:off x="762000" y="1371600"/>
            <a:ext cx="1752600" cy="685800"/>
          </a:xfrm>
          <a:prstGeom prst="rect">
            <a:avLst/>
          </a:prstGeom>
          <a:solidFill>
            <a:schemeClr val="bg1">
              <a:lumMod val="85000"/>
            </a:schemeClr>
          </a:solidFill>
          <a:ln w="9525" algn="ctr">
            <a:solidFill>
              <a:schemeClr val="tx1"/>
            </a:solidFill>
            <a:round/>
            <a:headEnd/>
            <a:tailEnd/>
          </a:ln>
          <a:effec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ctr" rtl="0">
              <a:spcBef>
                <a:spcPct val="0"/>
              </a:spcBef>
              <a:buFontTx/>
              <a:buNone/>
            </a:pPr>
            <a:r>
              <a:rPr lang="ru-Ru" b="0" i="0" u="none" baseline="0">
                <a:latin typeface="Calibri" panose="020F0502020204030204" pitchFamily="34" charset="0"/>
                <a:cs typeface="Calibri" panose="020F0502020204030204" pitchFamily="34" charset="0"/>
              </a:rPr>
              <a:t>Compass</a:t>
            </a:r>
          </a:p>
        </p:txBody>
      </p:sp>
      <p:sp>
        <p:nvSpPr>
          <p:cNvPr id="4" name="Left-Right Arrow 3"/>
          <p:cNvSpPr>
            <a:spLocks noChangeArrowheads="1"/>
          </p:cNvSpPr>
          <p:nvPr/>
        </p:nvSpPr>
        <p:spPr bwMode="auto">
          <a:xfrm>
            <a:off x="2590800" y="3200400"/>
            <a:ext cx="7620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ru-Ru" altLang="en-US" sz="1050">
              <a:latin typeface="Calibri" panose="020F0502020204030204" pitchFamily="34" charset="0"/>
              <a:cs typeface="Calibri" panose="020F0502020204030204" pitchFamily="34" charset="0"/>
            </a:endParaRPr>
          </a:p>
        </p:txBody>
      </p:sp>
      <p:sp>
        <p:nvSpPr>
          <p:cNvPr id="14" name="Left-Right Arrow 13"/>
          <p:cNvSpPr>
            <a:spLocks noChangeArrowheads="1"/>
          </p:cNvSpPr>
          <p:nvPr/>
        </p:nvSpPr>
        <p:spPr bwMode="auto">
          <a:xfrm>
            <a:off x="5410200" y="3282950"/>
            <a:ext cx="9144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ru-Ru" altLang="en-US" sz="1050">
              <a:latin typeface="Calibri" panose="020F0502020204030204" pitchFamily="34" charset="0"/>
              <a:cs typeface="Calibri" panose="020F0502020204030204" pitchFamily="34" charset="0"/>
            </a:endParaRPr>
          </a:p>
        </p:txBody>
      </p:sp>
      <p:sp>
        <p:nvSpPr>
          <p:cNvPr id="15" name="Left-Right Arrow 14"/>
          <p:cNvSpPr>
            <a:spLocks noChangeArrowheads="1"/>
          </p:cNvSpPr>
          <p:nvPr/>
        </p:nvSpPr>
        <p:spPr bwMode="auto">
          <a:xfrm rot="5400000">
            <a:off x="3790950" y="4171950"/>
            <a:ext cx="9525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ru-Ru" altLang="en-US" sz="1050">
              <a:latin typeface="Calibri" panose="020F0502020204030204" pitchFamily="34" charset="0"/>
              <a:cs typeface="Calibri" panose="020F0502020204030204" pitchFamily="34" charset="0"/>
            </a:endParaRPr>
          </a:p>
        </p:txBody>
      </p:sp>
      <p:sp>
        <p:nvSpPr>
          <p:cNvPr id="16" name="Left-Right Arrow 15"/>
          <p:cNvSpPr>
            <a:spLocks noChangeArrowheads="1"/>
          </p:cNvSpPr>
          <p:nvPr/>
        </p:nvSpPr>
        <p:spPr bwMode="auto">
          <a:xfrm rot="5400000">
            <a:off x="3905250" y="2457450"/>
            <a:ext cx="952500" cy="381000"/>
          </a:xfrm>
          <a:prstGeom prst="leftRightArrow">
            <a:avLst>
              <a:gd name="adj1" fmla="val 50000"/>
              <a:gd name="adj2" fmla="val 5000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ru-Ru" altLang="en-US" sz="1050">
              <a:latin typeface="Calibri" panose="020F0502020204030204" pitchFamily="34" charset="0"/>
              <a:cs typeface="Calibri" panose="020F0502020204030204" pitchFamily="34" charset="0"/>
            </a:endParaRPr>
          </a:p>
        </p:txBody>
      </p:sp>
      <p:sp>
        <p:nvSpPr>
          <p:cNvPr id="17" name="Left-Right Arrow 16"/>
          <p:cNvSpPr>
            <a:spLocks noChangeArrowheads="1"/>
          </p:cNvSpPr>
          <p:nvPr/>
        </p:nvSpPr>
        <p:spPr bwMode="auto">
          <a:xfrm rot="2611557">
            <a:off x="2379663" y="2276475"/>
            <a:ext cx="1371600" cy="476250"/>
          </a:xfrm>
          <a:prstGeom prst="leftRightArrow">
            <a:avLst>
              <a:gd name="adj1" fmla="val 50000"/>
              <a:gd name="adj2" fmla="val 49973"/>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ru-Ru" altLang="en-US" sz="1050">
              <a:latin typeface="Calibri" panose="020F0502020204030204" pitchFamily="34" charset="0"/>
              <a:cs typeface="Calibri" panose="020F0502020204030204" pitchFamily="34" charset="0"/>
            </a:endParaRPr>
          </a:p>
        </p:txBody>
      </p:sp>
      <p:sp>
        <p:nvSpPr>
          <p:cNvPr id="20" name="Left-Right Arrow 19"/>
          <p:cNvSpPr>
            <a:spLocks noChangeArrowheads="1"/>
          </p:cNvSpPr>
          <p:nvPr/>
        </p:nvSpPr>
        <p:spPr bwMode="auto">
          <a:xfrm rot="-2549489">
            <a:off x="2238375" y="4143375"/>
            <a:ext cx="1427163" cy="476250"/>
          </a:xfrm>
          <a:prstGeom prst="leftRightArrow">
            <a:avLst>
              <a:gd name="adj1" fmla="val 50000"/>
              <a:gd name="adj2" fmla="val 50014"/>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ru-Ru" altLang="en-US" sz="1050">
              <a:latin typeface="Calibri" panose="020F0502020204030204" pitchFamily="34" charset="0"/>
              <a:cs typeface="Calibri" panose="020F0502020204030204" pitchFamily="34" charset="0"/>
            </a:endParaRPr>
          </a:p>
        </p:txBody>
      </p:sp>
      <p:sp>
        <p:nvSpPr>
          <p:cNvPr id="21" name="Left-Right Arrow 20"/>
          <p:cNvSpPr>
            <a:spLocks noChangeArrowheads="1"/>
          </p:cNvSpPr>
          <p:nvPr/>
        </p:nvSpPr>
        <p:spPr bwMode="auto">
          <a:xfrm rot="8095719">
            <a:off x="5045869" y="2267744"/>
            <a:ext cx="1557338" cy="476250"/>
          </a:xfrm>
          <a:prstGeom prst="leftRightArrow">
            <a:avLst>
              <a:gd name="adj1" fmla="val 50000"/>
              <a:gd name="adj2" fmla="val 49989"/>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ru-Ru" altLang="en-US" sz="1050">
              <a:latin typeface="Calibri" panose="020F0502020204030204" pitchFamily="34" charset="0"/>
              <a:cs typeface="Calibri" panose="020F0502020204030204" pitchFamily="34" charset="0"/>
            </a:endParaRPr>
          </a:p>
        </p:txBody>
      </p:sp>
      <p:sp>
        <p:nvSpPr>
          <p:cNvPr id="22" name="Left-Right Arrow 21"/>
          <p:cNvSpPr>
            <a:spLocks noChangeArrowheads="1"/>
          </p:cNvSpPr>
          <p:nvPr/>
        </p:nvSpPr>
        <p:spPr bwMode="auto">
          <a:xfrm rot="2611557">
            <a:off x="5113338" y="4106863"/>
            <a:ext cx="1511300" cy="476250"/>
          </a:xfrm>
          <a:prstGeom prst="leftRightArrow">
            <a:avLst>
              <a:gd name="adj1" fmla="val 50000"/>
              <a:gd name="adj2" fmla="val 49980"/>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endParaRPr lang="ru-Ru" altLang="en-US" sz="105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9421276"/>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7239000" cy="3539430"/>
          </a:xfrm>
        </p:spPr>
        <p:txBody>
          <a:bodyPr/>
          <a:lstStyle/>
          <a:p>
            <a:pPr algn="l" rtl="0"/>
            <a:r>
              <a:rPr lang="ru-Ru" b="0" i="0" u="none" baseline="0">
                <a:latin typeface="Calibri" panose="020F0502020204030204" pitchFamily="34" charset="0"/>
                <a:cs typeface="Calibri" panose="020F0502020204030204" pitchFamily="34" charset="0"/>
              </a:rPr>
              <a:t>Вид деятельности. CMM с применением планшетов и подготовка отчета</a:t>
            </a: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 официальное название, организация</a:t>
            </a: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
        <p:nvSpPr>
          <p:cNvPr id="6" name="Oval Callout 5"/>
          <p:cNvSpPr/>
          <p:nvPr/>
        </p:nvSpPr>
        <p:spPr>
          <a:xfrm>
            <a:off x="5486400" y="3505200"/>
            <a:ext cx="3124200" cy="1828800"/>
          </a:xfrm>
          <a:prstGeom prst="wedgeEllipseCallout">
            <a:avLst>
              <a:gd name="adj1" fmla="val -81130"/>
              <a:gd name="adj2" fmla="val -7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b="0" i="0" u="none" baseline="0">
                <a:latin typeface="Calibri" panose="020F0502020204030204" pitchFamily="34" charset="0"/>
                <a:cs typeface="Calibri" panose="020F0502020204030204" pitchFamily="34" charset="0"/>
              </a:rPr>
              <a:t>Выберите человека, знакомого с работой на планшетах.</a:t>
            </a:r>
          </a:p>
        </p:txBody>
      </p:sp>
    </p:spTree>
    <p:extLst>
      <p:ext uri="{BB962C8B-B14F-4D97-AF65-F5344CB8AC3E}">
        <p14:creationId xmlns:p14="http://schemas.microsoft.com/office/powerpoint/2010/main" val="764297362"/>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685802"/>
            <a:ext cx="3124199" cy="3480068"/>
          </a:xfrm>
        </p:spPr>
        <p:txBody>
          <a:bodyPr>
            <a:noAutofit/>
          </a:bodyPr>
          <a:lstStyle/>
          <a:p>
            <a:pPr algn="l" rtl="0"/>
            <a:r>
              <a:rPr lang="ru-Ru" b="1" i="0" u="none" baseline="0">
                <a:latin typeface="Calibri" panose="020F0502020204030204" pitchFamily="34" charset="0"/>
                <a:ea typeface="Arial" charset="0"/>
                <a:cs typeface="Calibri" panose="020F0502020204030204" pitchFamily="34" charset="0"/>
              </a:rPr>
              <a:t>Планшет будет использоваться для сбора данных</a:t>
            </a:r>
            <a:r>
              <a:rPr lang="ru-Ru" b="0" i="0" u="none" baseline="0">
                <a:latin typeface="Calibri" panose="020F0502020204030204" pitchFamily="34" charset="0"/>
                <a:ea typeface="Arial" charset="0"/>
                <a:cs typeface="Calibri" panose="020F0502020204030204" pitchFamily="34" charset="0"/>
              </a:rPr>
              <a:t> на периферийном, среднем и центральном уровнях цепи поставок. </a:t>
            </a:r>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8562" t="6315" r="9333" b="11273"/>
          <a:stretch/>
        </p:blipFill>
        <p:spPr>
          <a:xfrm rot="5400000">
            <a:off x="3238500" y="1028701"/>
            <a:ext cx="6095998" cy="4800599"/>
          </a:xfrm>
          <a:prstGeom prst="rect">
            <a:avLst/>
          </a:prstGeom>
        </p:spPr>
      </p:pic>
    </p:spTree>
    <p:extLst>
      <p:ext uri="{BB962C8B-B14F-4D97-AF65-F5344CB8AC3E}">
        <p14:creationId xmlns:p14="http://schemas.microsoft.com/office/powerpoint/2010/main" val="937133306"/>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66457" y="334169"/>
            <a:ext cx="8153400" cy="1758950"/>
          </a:xfrm>
        </p:spPr>
        <p:txBody>
          <a:bodyPr>
            <a:noAutofit/>
          </a:bodyPr>
          <a:lstStyle/>
          <a:p>
            <a:pPr algn="ctr" rtl="0" eaLnBrk="1" hangingPunct="1"/>
            <a:r>
              <a:rPr lang="ru-Ru" b="1" i="0" u="none" baseline="0">
                <a:latin typeface="Calibri" panose="020F0502020204030204" pitchFamily="34" charset="0"/>
                <a:ea typeface="Arial" charset="0"/>
                <a:cs typeface="Calibri" panose="020F0502020204030204" pitchFamily="34" charset="0"/>
              </a:rPr>
              <a:t>Планшет оснащен сенсорным экраном. </a:t>
            </a:r>
            <a:r>
              <a:rPr lang="ru-Ru" b="1" i="0" u="none" baseline="0">
                <a:latin typeface="Calibri" panose="020F0502020204030204" pitchFamily="34" charset="0"/>
                <a:cs typeface="Calibri" panose="020F0502020204030204" pitchFamily="34" charset="0"/>
              </a:rPr>
              <a:t>Движение пальцем по сенсорному экрану позволяет осуществлять навигацию, а касание пальцем позволяет выбрать функцию</a:t>
            </a:r>
            <a:endParaRPr lang="ru-Ru" altLang="en-US" b="1" dirty="0">
              <a:latin typeface="Calibri" panose="020F0502020204030204" pitchFamily="34" charset="0"/>
              <a:cs typeface="Calibri" panose="020F0502020204030204" pitchFamily="34" charset="0"/>
            </a:endParaRPr>
          </a:p>
        </p:txBody>
      </p:sp>
      <p:pic>
        <p:nvPicPr>
          <p:cNvPr id="21507" name="Picture 4" descr="C:\Users\jkamunyori\Desktop\Moz\Mozambique\Pics\tablet-phone-swipe-directio.png"/>
          <p:cNvPicPr>
            <a:picLocks noChangeAspect="1" noChangeArrowheads="1"/>
          </p:cNvPicPr>
          <p:nvPr/>
        </p:nvPicPr>
        <p:blipFill rotWithShape="1">
          <a:blip r:embed="rId3">
            <a:clrChange>
              <a:clrFrom>
                <a:srgbClr val="50565E"/>
              </a:clrFrom>
              <a:clrTo>
                <a:srgbClr val="50565E">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t="17362" b="16460"/>
          <a:stretch/>
        </p:blipFill>
        <p:spPr bwMode="auto">
          <a:xfrm>
            <a:off x="838200" y="2286000"/>
            <a:ext cx="427879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C:\Users\jkamunyori\Desktop\Moz\Mozambique\Pics\tnav-touch-tablets.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9036" y="1828800"/>
            <a:ext cx="2695575"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828800" y="4951412"/>
            <a:ext cx="2819400" cy="839788"/>
          </a:xfrm>
          <a:prstGeom prst="wedgeRectCallout">
            <a:avLst>
              <a:gd name="adj1" fmla="val -50319"/>
              <a:gd name="adj2" fmla="val -12125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solidFill>
                  <a:prstClr val="white"/>
                </a:solidFill>
                <a:latin typeface="Calibri" panose="020F0502020204030204" pitchFamily="34" charset="0"/>
                <a:cs typeface="Calibri" panose="020F0502020204030204" pitchFamily="34" charset="0"/>
              </a:rPr>
              <a:t>Двигайте пальцем по экрану, чтобы осуществить навигацию</a:t>
            </a:r>
          </a:p>
        </p:txBody>
      </p:sp>
      <p:sp>
        <p:nvSpPr>
          <p:cNvPr id="8" name="Rectangular Callout 7"/>
          <p:cNvSpPr/>
          <p:nvPr/>
        </p:nvSpPr>
        <p:spPr>
          <a:xfrm>
            <a:off x="5638800" y="5627687"/>
            <a:ext cx="2695574" cy="612775"/>
          </a:xfrm>
          <a:prstGeom prst="wedgeRectCallout">
            <a:avLst>
              <a:gd name="adj1" fmla="val -16789"/>
              <a:gd name="adj2" fmla="val -15135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solidFill>
                  <a:prstClr val="white"/>
                </a:solidFill>
                <a:latin typeface="Calibri" panose="020F0502020204030204" pitchFamily="34" charset="0"/>
                <a:cs typeface="Calibri" panose="020F0502020204030204" pitchFamily="34" charset="0"/>
              </a:rPr>
              <a:t>Прикоснитесь пальцем, чтобы выбрать</a:t>
            </a:r>
          </a:p>
        </p:txBody>
      </p:sp>
    </p:spTree>
    <p:extLst>
      <p:ext uri="{BB962C8B-B14F-4D97-AF65-F5344CB8AC3E}">
        <p14:creationId xmlns:p14="http://schemas.microsoft.com/office/powerpoint/2010/main" val="1136328545"/>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30609" b="1"/>
          <a:stretch/>
        </p:blipFill>
        <p:spPr>
          <a:xfrm>
            <a:off x="4636168" y="1932029"/>
            <a:ext cx="4286250" cy="4758743"/>
          </a:xfrm>
          <a:prstGeom prst="rect">
            <a:avLst/>
          </a:prstGeom>
        </p:spPr>
      </p:pic>
      <p:sp>
        <p:nvSpPr>
          <p:cNvPr id="35842" name="Title 1"/>
          <p:cNvSpPr>
            <a:spLocks noGrp="1"/>
          </p:cNvSpPr>
          <p:nvPr>
            <p:ph type="title"/>
          </p:nvPr>
        </p:nvSpPr>
        <p:spPr>
          <a:xfrm>
            <a:off x="493690" y="762000"/>
            <a:ext cx="2859110" cy="2092325"/>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Откройте приложение SurveyCTO, чтобы начать сбор данных</a:t>
            </a:r>
          </a:p>
        </p:txBody>
      </p:sp>
      <p:sp>
        <p:nvSpPr>
          <p:cNvPr id="9" name="Oval 8"/>
          <p:cNvSpPr/>
          <p:nvPr/>
        </p:nvSpPr>
        <p:spPr>
          <a:xfrm>
            <a:off x="6693568" y="2286000"/>
            <a:ext cx="1066800" cy="12954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3" name="Arrow: Bent-Up 2"/>
          <p:cNvSpPr/>
          <p:nvPr/>
        </p:nvSpPr>
        <p:spPr>
          <a:xfrm rot="4482843">
            <a:off x="3135919" y="459316"/>
            <a:ext cx="1815994" cy="5269909"/>
          </a:xfrm>
          <a:prstGeom prst="bentUpArrow">
            <a:avLst>
              <a:gd name="adj1" fmla="val 25000"/>
              <a:gd name="adj2" fmla="val 22371"/>
              <a:gd name="adj3" fmla="val 25000"/>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72249216"/>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0323" y="1596842"/>
            <a:ext cx="3188776" cy="5102042"/>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797" y="1676400"/>
            <a:ext cx="3139052" cy="5022484"/>
          </a:xfrm>
          <a:prstGeom prst="rect">
            <a:avLst/>
          </a:prstGeom>
        </p:spPr>
      </p:pic>
      <p:sp>
        <p:nvSpPr>
          <p:cNvPr id="36866" name="Title 1"/>
          <p:cNvSpPr>
            <a:spLocks noGrp="1"/>
          </p:cNvSpPr>
          <p:nvPr>
            <p:ph type="title"/>
          </p:nvPr>
        </p:nvSpPr>
        <p:spPr>
          <a:xfrm>
            <a:off x="381000" y="536575"/>
            <a:ext cx="8077200" cy="758825"/>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Выберите подходящую форму для типа центра, оценку которого Вы выполняете</a:t>
            </a:r>
          </a:p>
        </p:txBody>
      </p:sp>
      <p:sp>
        <p:nvSpPr>
          <p:cNvPr id="14" name="Oval 13"/>
          <p:cNvSpPr/>
          <p:nvPr/>
        </p:nvSpPr>
        <p:spPr>
          <a:xfrm>
            <a:off x="4648200" y="2590800"/>
            <a:ext cx="1263650"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0" name="Right Arrow 9"/>
          <p:cNvSpPr/>
          <p:nvPr/>
        </p:nvSpPr>
        <p:spPr>
          <a:xfrm>
            <a:off x="4194174" y="3447941"/>
            <a:ext cx="606425" cy="5144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5" name="Oval 14"/>
          <p:cNvSpPr/>
          <p:nvPr/>
        </p:nvSpPr>
        <p:spPr>
          <a:xfrm>
            <a:off x="1041042" y="2450306"/>
            <a:ext cx="2468563" cy="4556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32075721"/>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304800"/>
            <a:ext cx="8458200" cy="1179094"/>
          </a:xfrm>
        </p:spPr>
        <p:txBody>
          <a:bodyPr>
            <a:normAutofit fontScale="90000"/>
          </a:bodyPr>
          <a:lstStyle/>
          <a:p>
            <a:pPr algn="l" rtl="0" eaLnBrk="1" hangingPunct="1"/>
            <a:r>
              <a:rPr lang="ru-Ru" sz="2800" b="1" i="0" u="none" baseline="0">
                <a:latin typeface="Calibri" panose="020F0502020204030204" pitchFamily="34" charset="0"/>
                <a:ea typeface="Arial" charset="0"/>
                <a:cs typeface="Calibri" panose="020F0502020204030204" pitchFamily="34" charset="0"/>
              </a:rPr>
              <a:t>После того, как вы выбрали форму, проведите пальцем </a:t>
            </a:r>
            <a:r>
              <a:rPr lang="ru-Ru" b="1" i="0" u="none" baseline="0">
                <a:latin typeface="Calibri" panose="020F0502020204030204" pitchFamily="34" charset="0"/>
                <a:ea typeface="Arial" charset="0"/>
                <a:cs typeface="Calibri" panose="020F0502020204030204" pitchFamily="34" charset="0"/>
              </a:rPr>
              <a:t>НАПРАВО</a:t>
            </a:r>
            <a:r>
              <a:rPr lang="ru-Ru" sz="2800" b="1" i="0" u="none" baseline="0">
                <a:latin typeface="Calibri" panose="020F0502020204030204" pitchFamily="34" charset="0"/>
                <a:ea typeface="Arial" charset="0"/>
                <a:cs typeface="Calibri" panose="020F0502020204030204" pitchFamily="34" charset="0"/>
              </a:rPr>
              <a:t>, чтобы начать ввод данных в планшет. Вернуться назад можно в любой момент, проведя пальцем налево. </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22910" b="18762"/>
          <a:stretch/>
        </p:blipFill>
        <p:spPr>
          <a:xfrm>
            <a:off x="2666999" y="1864894"/>
            <a:ext cx="4048125" cy="3777917"/>
          </a:xfrm>
          <a:prstGeom prst="rect">
            <a:avLst/>
          </a:prstGeom>
        </p:spPr>
      </p:pic>
    </p:spTree>
    <p:extLst>
      <p:ext uri="{BB962C8B-B14F-4D97-AF65-F5344CB8AC3E}">
        <p14:creationId xmlns:p14="http://schemas.microsoft.com/office/powerpoint/2010/main" val="3497619002"/>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56</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914400" y="2218491"/>
            <a:ext cx="7772400" cy="1446550"/>
          </a:xfrm>
        </p:spPr>
        <p:txBody>
          <a:bodyPr/>
          <a:lstStyle/>
          <a:p>
            <a:pPr algn="ctr" rtl="0"/>
            <a:r>
              <a:rPr lang="ru-Ru" sz="4400" b="0" i="0" u="none" baseline="0">
                <a:latin typeface="Calibri" panose="020F0502020204030204" pitchFamily="34" charset="0"/>
                <a:cs typeface="Calibri" panose="020F0502020204030204" pitchFamily="34" charset="0"/>
              </a:rPr>
              <a:t>Парковочное место и подготовка отчета</a:t>
            </a:r>
          </a:p>
        </p:txBody>
      </p:sp>
    </p:spTree>
    <p:extLst>
      <p:ext uri="{BB962C8B-B14F-4D97-AF65-F5344CB8AC3E}">
        <p14:creationId xmlns:p14="http://schemas.microsoft.com/office/powerpoint/2010/main" val="252007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57</a:t>
            </a:fld>
            <a:endParaRPr lang="ru-Ru" dirty="0">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686104" y="2577644"/>
            <a:ext cx="7772400" cy="707886"/>
          </a:xfrm>
        </p:spPr>
        <p:txBody>
          <a:bodyPr/>
          <a:lstStyle/>
          <a:p>
            <a:pPr algn="ctr" rtl="0"/>
            <a:r>
              <a:rPr lang="ru-Ru" sz="4000" b="0" i="0" u="none" baseline="0">
                <a:solidFill>
                  <a:schemeClr val="tx1"/>
                </a:solidFill>
                <a:latin typeface="Calibri" panose="020F0502020204030204" pitchFamily="34" charset="0"/>
                <a:cs typeface="Calibri" panose="020F0502020204030204" pitchFamily="34" charset="0"/>
              </a:rPr>
              <a:t>Спасибо!</a:t>
            </a:r>
          </a:p>
        </p:txBody>
      </p:sp>
      <p:sp>
        <p:nvSpPr>
          <p:cNvPr id="2" name="TextBox 1"/>
          <p:cNvSpPr txBox="1"/>
          <p:nvPr/>
        </p:nvSpPr>
        <p:spPr>
          <a:xfrm>
            <a:off x="914400" y="1021259"/>
            <a:ext cx="30480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Asante Sana!</a:t>
            </a:r>
          </a:p>
        </p:txBody>
      </p:sp>
      <p:sp>
        <p:nvSpPr>
          <p:cNvPr id="7" name="TextBox 6"/>
          <p:cNvSpPr txBox="1"/>
          <p:nvPr/>
        </p:nvSpPr>
        <p:spPr>
          <a:xfrm>
            <a:off x="1066800" y="3729971"/>
            <a:ext cx="24384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Apoyo!</a:t>
            </a:r>
          </a:p>
        </p:txBody>
      </p:sp>
      <p:sp>
        <p:nvSpPr>
          <p:cNvPr id="8" name="TextBox 7"/>
          <p:cNvSpPr txBox="1"/>
          <p:nvPr/>
        </p:nvSpPr>
        <p:spPr>
          <a:xfrm>
            <a:off x="3124200" y="4823936"/>
            <a:ext cx="24384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Mwebale!</a:t>
            </a:r>
          </a:p>
        </p:txBody>
      </p:sp>
      <p:sp>
        <p:nvSpPr>
          <p:cNvPr id="9" name="TextBox 8"/>
          <p:cNvSpPr txBox="1"/>
          <p:nvPr/>
        </p:nvSpPr>
        <p:spPr>
          <a:xfrm>
            <a:off x="5638800" y="1354741"/>
            <a:ext cx="24384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Eyalama!</a:t>
            </a:r>
          </a:p>
        </p:txBody>
      </p:sp>
      <p:sp>
        <p:nvSpPr>
          <p:cNvPr id="10" name="TextBox 9"/>
          <p:cNvSpPr txBox="1"/>
          <p:nvPr/>
        </p:nvSpPr>
        <p:spPr>
          <a:xfrm>
            <a:off x="6324600" y="3810863"/>
            <a:ext cx="24384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Awadiffo!</a:t>
            </a:r>
          </a:p>
        </p:txBody>
      </p:sp>
    </p:spTree>
    <p:extLst>
      <p:ext uri="{BB962C8B-B14F-4D97-AF65-F5344CB8AC3E}">
        <p14:creationId xmlns:p14="http://schemas.microsoft.com/office/powerpoint/2010/main" val="8763947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43949847"/>
              </p:ext>
            </p:extLst>
          </p:nvPr>
        </p:nvGraphicFramePr>
        <p:xfrm>
          <a:off x="200025" y="1098148"/>
          <a:ext cx="8729663" cy="5201430"/>
        </p:xfrm>
        <a:graphic>
          <a:graphicData uri="http://schemas.openxmlformats.org/drawingml/2006/table">
            <a:tbl>
              <a:tblPr firstRow="1">
                <a:tableStyleId>{69012ECD-51FC-41F1-AA8D-1B2483CD663E}</a:tableStyleId>
              </a:tblPr>
              <a:tblGrid>
                <a:gridCol w="1253082">
                  <a:extLst>
                    <a:ext uri="{9D8B030D-6E8A-4147-A177-3AD203B41FA5}">
                      <a16:colId xmlns:a16="http://schemas.microsoft.com/office/drawing/2014/main" val="20000"/>
                    </a:ext>
                  </a:extLst>
                </a:gridCol>
                <a:gridCol w="3271293">
                  <a:extLst>
                    <a:ext uri="{9D8B030D-6E8A-4147-A177-3AD203B41FA5}">
                      <a16:colId xmlns:a16="http://schemas.microsoft.com/office/drawing/2014/main" val="20001"/>
                    </a:ext>
                  </a:extLst>
                </a:gridCol>
                <a:gridCol w="4205288">
                  <a:extLst>
                    <a:ext uri="{9D8B030D-6E8A-4147-A177-3AD203B41FA5}">
                      <a16:colId xmlns:a16="http://schemas.microsoft.com/office/drawing/2014/main" val="20002"/>
                    </a:ext>
                  </a:extLst>
                </a:gridCol>
              </a:tblGrid>
              <a:tr h="121052">
                <a:tc>
                  <a:txBody>
                    <a:bodyPr/>
                    <a:lstStyle/>
                    <a:p>
                      <a:pPr marL="0" marR="0" indent="0" algn="l" rtl="0">
                        <a:lnSpc>
                          <a:spcPct val="100000"/>
                        </a:lnSpc>
                        <a:spcBef>
                          <a:spcPts val="0"/>
                        </a:spcBef>
                        <a:spcAft>
                          <a:spcPts val="1200"/>
                        </a:spcAft>
                        <a:buFont typeface="Arial" panose="020B0604020202020204" pitchFamily="34" charset="0"/>
                        <a:buNone/>
                      </a:pPr>
                      <a:r>
                        <a:rPr lang="ru-Ru" sz="1200" b="0" i="0" u="none" baseline="0">
                          <a:effectLst/>
                          <a:latin typeface="Calibri" panose="020F0502020204030204" pitchFamily="34" charset="0"/>
                          <a:cs typeface="Calibri" panose="020F0502020204030204" pitchFamily="34" charset="0"/>
                        </a:rPr>
                        <a:t>Категория</a:t>
                      </a:r>
                      <a:endParaRPr lang="ru-Ru" sz="1200" b="1"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0000"/>
                        </a:lnSpc>
                        <a:spcBef>
                          <a:spcPts val="0"/>
                        </a:spcBef>
                        <a:spcAft>
                          <a:spcPts val="0"/>
                        </a:spcAft>
                        <a:buFont typeface="Symbol" panose="05050102010706020507" pitchFamily="18" charset="2"/>
                        <a:buNone/>
                      </a:pPr>
                      <a:r>
                        <a:rPr lang="ru-Ru" sz="1200" b="0" i="0" u="none" baseline="0">
                          <a:effectLst/>
                          <a:latin typeface="Calibri" panose="020F0502020204030204" pitchFamily="34" charset="0"/>
                          <a:cs typeface="Calibri" panose="020F0502020204030204" pitchFamily="34" charset="0"/>
                        </a:rPr>
                        <a:t>Ключевые КПЭ</a:t>
                      </a:r>
                      <a:endParaRPr lang="ru-Ru" sz="1200" b="1"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0000"/>
                        </a:lnSpc>
                        <a:spcBef>
                          <a:spcPts val="0"/>
                        </a:spcBef>
                        <a:spcAft>
                          <a:spcPts val="1200"/>
                        </a:spcAft>
                        <a:buFont typeface="Symbol" panose="05050102010706020507" pitchFamily="18" charset="2"/>
                        <a:buNone/>
                      </a:pPr>
                      <a:r>
                        <a:rPr lang="ru-Ru" sz="1200" b="0" i="0" u="none" baseline="0">
                          <a:effectLst/>
                          <a:latin typeface="Calibri" panose="020F0502020204030204" pitchFamily="34" charset="0"/>
                          <a:cs typeface="Calibri" panose="020F0502020204030204" pitchFamily="34" charset="0"/>
                        </a:rPr>
                        <a:t>Дополнительный КПЭ</a:t>
                      </a:r>
                      <a:endParaRPr lang="ru-Ru" sz="1200" b="1"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10512">
                <a:tc>
                  <a:txBody>
                    <a:bodyPr/>
                    <a:lstStyle/>
                    <a:p>
                      <a:pPr marL="0" marR="0" algn="l" rtl="0">
                        <a:lnSpc>
                          <a:spcPct val="100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Прогнозирование</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0000"/>
                        </a:lnSpc>
                        <a:spcBef>
                          <a:spcPts val="0"/>
                        </a:spcBef>
                        <a:spcAft>
                          <a:spcPts val="0"/>
                        </a:spcAft>
                        <a:buFont typeface="Symbol" panose="05050102010706020507" pitchFamily="18" charset="2"/>
                        <a:buChar char=""/>
                      </a:pPr>
                      <a:r>
                        <a:rPr lang="ru-Ru" sz="1100" b="0" i="0" u="none" baseline="0">
                          <a:effectLst/>
                          <a:latin typeface="Calibri" panose="020F0502020204030204" pitchFamily="34" charset="0"/>
                          <a:cs typeface="Calibri" panose="020F0502020204030204" pitchFamily="34" charset="0"/>
                        </a:rPr>
                        <a:t>Точность прогноза </a:t>
                      </a:r>
                    </a:p>
                    <a:p>
                      <a:pPr marL="177800" marR="0" lvl="0" indent="-177800" algn="l" rtl="0">
                        <a:lnSpc>
                          <a:spcPct val="100000"/>
                        </a:lnSpc>
                        <a:spcBef>
                          <a:spcPts val="0"/>
                        </a:spcBef>
                        <a:spcAft>
                          <a:spcPts val="0"/>
                        </a:spcAft>
                        <a:buFont typeface="Symbol" panose="05050102010706020507" pitchFamily="18" charset="2"/>
                        <a:buChar char=""/>
                      </a:pPr>
                      <a:r>
                        <a:rPr lang="ru-Ru" sz="1100" b="0" i="0" u="none" baseline="0">
                          <a:effectLst/>
                          <a:latin typeface="Calibri" panose="020F0502020204030204" pitchFamily="34" charset="0"/>
                          <a:cs typeface="Calibri" panose="020F0502020204030204" pitchFamily="34" charset="0"/>
                        </a:rPr>
                        <a:t>Источник финансирования</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Точность плана поставок</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231535">
                <a:tc>
                  <a:txBody>
                    <a:bodyPr/>
                    <a:lstStyle/>
                    <a:p>
                      <a:pPr marL="0" marR="0" algn="l" rtl="0">
                        <a:lnSpc>
                          <a:spcPct val="100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Закупки</a:t>
                      </a:r>
                      <a:endParaRPr lang="ru-Ru" sz="110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Показатель своевременности и полноты доставок поставщиками.</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Уплаченная сумма как процент международной справочной цены.</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Количество срочных заказов поставщикам в форме процента от всех размещенных заказов.</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Показатель выполнения заказов поставщиками.</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Используемые методы закупок.</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Процент заказанных продуктов из национального перечня жизненно важных лекарственных препаратов.</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Срок прохождения таможенного оформления</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47303">
                <a:tc>
                  <a:txBody>
                    <a:bodyPr/>
                    <a:lstStyle/>
                    <a:p>
                      <a:pPr marL="0" marR="0" algn="l" rtl="0">
                        <a:lnSpc>
                          <a:spcPct val="100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Складирование и управлением запасами.</a:t>
                      </a:r>
                      <a:endParaRPr lang="ru-Ru" sz="110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Обеспечение запасами в соответствии с планом</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Коэффициент дефицита товаров-маркеров по уровню системы</a:t>
                      </a:r>
                      <a:endParaRPr lang="ru-Ru" sz="1100" b="1" u="sng" kern="1200" dirty="0">
                        <a:effectLst/>
                        <a:latin typeface="Calibri" panose="020F0502020204030204" pitchFamily="34" charset="0"/>
                        <a:cs typeface="Calibri" panose="020F0502020204030204" pitchFamily="34" charset="0"/>
                      </a:endParaRP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Точность определения запасов</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Коэффициент выполнения заказов</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Убытки в результате повреждения, краж и истечения срока годности </a:t>
                      </a:r>
                      <a:endParaRPr lang="ru-Ru" sz="1100" b="1" u="sng"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Годовой показатель оборачиваемости запасов</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Количество или продолжительность отклонений температуры в холодильном хранилище</a:t>
                      </a:r>
                    </a:p>
                    <a:p>
                      <a:pPr marL="177800" marR="0" lvl="0" indent="-17780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ru-Ru" sz="1100" b="1" i="0" u="sng" kern="1200" baseline="0">
                          <a:effectLst/>
                          <a:latin typeface="Calibri" panose="020F0502020204030204" pitchFamily="34" charset="0"/>
                          <a:cs typeface="Calibri" panose="020F0502020204030204" pitchFamily="34" charset="0"/>
                        </a:rPr>
                        <a:t>Коэффициент дефицита одного или нескольких продуктов-маркеров с разбивкой по учреждениям</a:t>
                      </a:r>
                      <a:endParaRPr lang="ru-Ru" sz="1100" kern="1200" dirty="0">
                        <a:effectLst/>
                        <a:latin typeface="Calibri" panose="020F0502020204030204" pitchFamily="34" charset="0"/>
                        <a:cs typeface="Calibri" panose="020F0502020204030204" pitchFamily="34" charset="0"/>
                      </a:endParaRP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Стоимость складских операций</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Время обработки заказа</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Процент входящих партий продукции, проходящих тестирование на качество</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Процент входящих партий продукции, успешно прошедших испытания на соответствие стандартам качества </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15768">
                <a:tc>
                  <a:txBody>
                    <a:bodyPr/>
                    <a:lstStyle/>
                    <a:p>
                      <a:pPr marL="0" marR="0" algn="l" rtl="0">
                        <a:lnSpc>
                          <a:spcPct val="100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Распределение</a:t>
                      </a:r>
                      <a:endParaRPr lang="ru-Ru" sz="110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Своевременная доставка в учреждение</a:t>
                      </a:r>
                    </a:p>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Срочные заказы в процентном выражении, размещенные учреждениями здравоохранения</a:t>
                      </a:r>
                      <a:endParaRPr lang="ru-Ru" sz="1100" b="1" u="sng"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Стоимость операций распределения</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7165">
                <a:tc>
                  <a:txBody>
                    <a:bodyPr/>
                    <a:lstStyle/>
                    <a:p>
                      <a:pPr marL="0" marR="0" algn="l" rtl="0">
                        <a:lnSpc>
                          <a:spcPct val="100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Служба управления персоналом</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Коэффициент текучести кадров</a:t>
                      </a:r>
                      <a:endParaRPr lang="ru-Ru" sz="1100" b="1" u="sng"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Процент вакантных ключевых позиций.</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10512">
                <a:tc>
                  <a:txBody>
                    <a:bodyPr/>
                    <a:lstStyle/>
                    <a:p>
                      <a:pPr marL="0" marR="0" algn="l" rtl="0">
                        <a:lnSpc>
                          <a:spcPct val="100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Данные и информация</a:t>
                      </a:r>
                      <a:endParaRPr lang="ru-Ru" sz="110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Показатель своевременности отчетности учреждений</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0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Показатель полноты отчетности учреждения</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7" name="Title 2"/>
          <p:cNvSpPr txBox="1">
            <a:spLocks/>
          </p:cNvSpPr>
          <p:nvPr/>
        </p:nvSpPr>
        <p:spPr bwMode="auto">
          <a:xfrm>
            <a:off x="990600" y="304800"/>
            <a:ext cx="7696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endParaRPr lang="ru-Ru" altLang="en-US" dirty="0">
              <a:latin typeface="Calibri" panose="020F0502020204030204" pitchFamily="34" charset="0"/>
              <a:cs typeface="Calibri" panose="020F0502020204030204" pitchFamily="34" charset="0"/>
            </a:endParaRPr>
          </a:p>
        </p:txBody>
      </p:sp>
      <p:sp>
        <p:nvSpPr>
          <p:cNvPr id="8" name="Rectangle 7"/>
          <p:cNvSpPr/>
          <p:nvPr/>
        </p:nvSpPr>
        <p:spPr bwMode="auto">
          <a:xfrm>
            <a:off x="5336843" y="6454890"/>
            <a:ext cx="2740357" cy="284571"/>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algn="l" rtl="0">
              <a:lnSpc>
                <a:spcPct val="107000"/>
              </a:lnSpc>
            </a:pPr>
            <a:r>
              <a:rPr lang="ru-Ru" sz="1000" b="1" i="0" u="sng" baseline="0">
                <a:latin typeface="Calibri" panose="020F0502020204030204" pitchFamily="34" charset="0"/>
                <a:cs typeface="Calibri" panose="020F0502020204030204" pitchFamily="34" charset="0"/>
              </a:rPr>
              <a:t>Жирный подчеркнутый = КПЭ учреждения</a:t>
            </a:r>
          </a:p>
        </p:txBody>
      </p:sp>
      <p:sp>
        <p:nvSpPr>
          <p:cNvPr id="6" name="Title 2"/>
          <p:cNvSpPr>
            <a:spLocks noGrp="1"/>
          </p:cNvSpPr>
          <p:nvPr>
            <p:ph type="title"/>
          </p:nvPr>
        </p:nvSpPr>
        <p:spPr>
          <a:xfrm>
            <a:off x="200025" y="152400"/>
            <a:ext cx="8729663" cy="945748"/>
          </a:xfrm>
        </p:spPr>
        <p:txBody>
          <a:bodyPr>
            <a:normAutofit fontScale="90000"/>
          </a:bodyPr>
          <a:lstStyle/>
          <a:p>
            <a:pPr algn="l" rtl="0"/>
            <a:r>
              <a:rPr lang="ru-Ru" sz="3600" b="0" i="0" u="none" baseline="0">
                <a:latin typeface="Calibri" panose="020F0502020204030204" pitchFamily="34" charset="0"/>
                <a:cs typeface="Calibri" panose="020F0502020204030204" pitchFamily="34" charset="0"/>
              </a:rPr>
              <a:t>Подробная информация обо всех имеющихся ключевых показателях эффективности NSCA 2.0</a:t>
            </a:r>
          </a:p>
        </p:txBody>
      </p:sp>
      <p:sp>
        <p:nvSpPr>
          <p:cNvPr id="2" name="Slide Number Placeholder 1"/>
          <p:cNvSpPr>
            <a:spLocks noGrp="1"/>
          </p:cNvSpPr>
          <p:nvPr>
            <p:ph type="sldNum" sz="quarter" idx="12"/>
          </p:nvPr>
        </p:nvSpPr>
        <p:spPr>
          <a:xfrm>
            <a:off x="6931355" y="6514891"/>
            <a:ext cx="1905000" cy="184666"/>
          </a:xfrm>
        </p:spPr>
        <p:txBody>
          <a:bodyPr/>
          <a:lstStyle/>
          <a:p>
            <a:pPr algn="r" rtl="0"/>
            <a:fld id="{B9F1CF4F-F94A-4E72-8A7A-1D90E0D98BB3}" type="slidenum">
              <a:rPr>
                <a:latin typeface="Calibri" panose="020F0502020204030204" pitchFamily="34" charset="0"/>
                <a:cs typeface="Calibri" panose="020F0502020204030204" pitchFamily="34" charset="0"/>
              </a:rPr>
              <a:pPr/>
              <a:t>58</a:t>
            </a:fld>
            <a:endParaRPr lang="ru-Ru"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0454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2400" y="6520934"/>
            <a:ext cx="2133600" cy="184666"/>
          </a:xfrm>
        </p:spPr>
        <p:txBody>
          <a:bodyPr/>
          <a:lstStyle/>
          <a:p>
            <a:pPr defTabSz="342900">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b="0" i="0" u="none" strike="noStrike" kern="1200" cap="none" spc="0" normalizeH="0" baseline="0" noProof="0">
              <a:ln>
                <a:noFill/>
              </a:ln>
              <a:solidFill>
                <a:srgbClr val="635C5B"/>
              </a:solidFill>
              <a:effectLst/>
              <a:uLnTx/>
              <a:uFillTx/>
              <a:latin typeface="Calibri" panose="020F0502020204030204" pitchFamily="34" charset="0"/>
              <a:ea typeface="+mn-ea"/>
              <a:cs typeface="Calibri" panose="020F0502020204030204" pitchFamily="34" charset="0"/>
            </a:endParaRPr>
          </a:p>
        </p:txBody>
      </p:sp>
      <p:sp>
        <p:nvSpPr>
          <p:cNvPr id="6" name="Slide Number Placeholder 5"/>
          <p:cNvSpPr>
            <a:spLocks noGrp="1"/>
          </p:cNvSpPr>
          <p:nvPr>
            <p:ph type="sldNum" sz="quarter" idx="4"/>
          </p:nvPr>
        </p:nvSpPr>
        <p:spPr/>
        <p:txBody>
          <a:bodyPr/>
          <a:lstStyle/>
          <a:p>
            <a:pPr algn="r" defTabSz="342900" rtl="0">
              <a:defRPr/>
            </a:pPr>
            <a:fld id="{42782948-4DBE-204D-AB9E-B65E067054AE}" type="slidenum">
              <a:rPr>
                <a:latin typeface="Calibri" panose="020F0502020204030204" pitchFamily="34" charset="0"/>
                <a:cs typeface="Calibri" panose="020F0502020204030204" pitchFamily="34" charset="0"/>
              </a:rPr>
              <a:pPr defTabSz="342900">
                <a:defRPr/>
              </a:pPr>
              <a:t>6</a:t>
            </a:fld>
            <a:endParaRPr lang="ru-Ru">
              <a:latin typeface="Calibri" panose="020F0502020204030204" pitchFamily="34" charset="0"/>
              <a:cs typeface="Calibri" panose="020F0502020204030204" pitchFamily="34" charset="0"/>
            </a:endParaRPr>
          </a:p>
        </p:txBody>
      </p:sp>
      <p:sp>
        <p:nvSpPr>
          <p:cNvPr id="8" name="Title 7"/>
          <p:cNvSpPr>
            <a:spLocks noGrp="1"/>
          </p:cNvSpPr>
          <p:nvPr>
            <p:ph type="title"/>
          </p:nvPr>
        </p:nvSpPr>
        <p:spPr>
          <a:xfrm>
            <a:off x="203200" y="639546"/>
            <a:ext cx="6654800" cy="523220"/>
          </a:xfrm>
        </p:spPr>
        <p:txBody>
          <a:bodyPr/>
          <a:lstStyle/>
          <a:p>
            <a:pPr algn="l" rtl="0"/>
            <a:r>
              <a:rPr lang="ru-Ru" b="1" i="0" u="none" baseline="0">
                <a:solidFill>
                  <a:srgbClr val="C00000"/>
                </a:solidFill>
                <a:latin typeface="Calibri" panose="020F0502020204030204" pitchFamily="34" charset="0"/>
                <a:cs typeface="Calibri" panose="020F0502020204030204" pitchFamily="34" charset="0"/>
              </a:rPr>
              <a:t>ОСНОВНАЯ ЦЕЛЬ NSCA 2.0</a:t>
            </a:r>
            <a:endParaRPr lang="ru-Ru" dirty="0">
              <a:solidFill>
                <a:srgbClr val="C00000"/>
              </a:solidFill>
              <a:latin typeface="Calibri" panose="020F0502020204030204" pitchFamily="34" charset="0"/>
              <a:cs typeface="Calibri" panose="020F0502020204030204" pitchFamily="34" charset="0"/>
            </a:endParaRPr>
          </a:p>
        </p:txBody>
      </p:sp>
      <p:sp>
        <p:nvSpPr>
          <p:cNvPr id="3" name="Rectangle 2"/>
          <p:cNvSpPr/>
          <p:nvPr/>
        </p:nvSpPr>
        <p:spPr>
          <a:xfrm>
            <a:off x="734095" y="1828801"/>
            <a:ext cx="8257505" cy="4093428"/>
          </a:xfrm>
          <a:prstGeom prst="rect">
            <a:avLst/>
          </a:prstGeom>
        </p:spPr>
        <p:txBody>
          <a:bodyPr wrap="square">
            <a:spAutoFit/>
          </a:bodyPr>
          <a:lstStyle/>
          <a:p>
            <a:pPr lvl="0" algn="l" rtl="0"/>
            <a:r>
              <a:rPr lang="ru-Ru" sz="2000" b="1" i="0" u="none" baseline="0">
                <a:latin typeface="Calibri" panose="020F0502020204030204" pitchFamily="34" charset="0"/>
                <a:cs typeface="Calibri" panose="020F0502020204030204" pitchFamily="34" charset="0"/>
              </a:rPr>
              <a:t>Управление эффективностью </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Оценка возможностей, функциональности и эффективности цепи поставок.</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Определение узких мест и разрывов в цепи поставок, требующих улучшения. </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Мониторинг влияния конкретных мероприятий по совершенствованию цепи поставок и/или инвестиций.</a:t>
            </a:r>
          </a:p>
          <a:p>
            <a:endParaRPr lang="ru-Ru" sz="2000" b="1" dirty="0">
              <a:latin typeface="Calibri" panose="020F0502020204030204" pitchFamily="34" charset="0"/>
              <a:cs typeface="Calibri" panose="020F0502020204030204" pitchFamily="34" charset="0"/>
            </a:endParaRPr>
          </a:p>
          <a:p>
            <a:pPr algn="l" rtl="0"/>
            <a:r>
              <a:rPr lang="ru-Ru" sz="2000" b="1" i="0" u="none" baseline="0">
                <a:latin typeface="Calibri" panose="020F0502020204030204" pitchFamily="34" charset="0"/>
                <a:cs typeface="Calibri" panose="020F0502020204030204" pitchFamily="34" charset="0"/>
              </a:rPr>
              <a:t>Оптимизация планирования</a:t>
            </a:r>
          </a:p>
          <a:p>
            <a:pPr marL="342900" indent="-342900" algn="l" rtl="0">
              <a:buFont typeface="+mj-lt"/>
              <a:buAutoNum type="arabicPeriod" startAt="4"/>
            </a:pPr>
            <a:r>
              <a:rPr lang="ru-Ru" sz="2000" b="0" i="0" u="none" baseline="0">
                <a:latin typeface="Calibri" panose="020F0502020204030204" pitchFamily="34" charset="0"/>
                <a:cs typeface="Calibri" panose="020F0502020204030204" pitchFamily="34" charset="0"/>
              </a:rPr>
              <a:t>Предоставление информации для стратегического планирования, политик и управления.</a:t>
            </a:r>
            <a:endParaRPr lang="ru-Ru" sz="2000" dirty="0">
              <a:latin typeface="Calibri" panose="020F0502020204030204" pitchFamily="34" charset="0"/>
              <a:cs typeface="Calibri" panose="020F0502020204030204" pitchFamily="34" charset="0"/>
            </a:endParaRPr>
          </a:p>
          <a:p>
            <a:pPr marL="342900" indent="-342900" algn="l" rtl="0">
              <a:buFont typeface="+mj-lt"/>
              <a:buAutoNum type="arabicPeriod" startAt="4"/>
            </a:pPr>
            <a:r>
              <a:rPr lang="ru-Ru" sz="2000" b="0" i="0" u="none" baseline="0">
                <a:latin typeface="Calibri" panose="020F0502020204030204" pitchFamily="34" charset="0"/>
                <a:cs typeface="Calibri" panose="020F0502020204030204" pitchFamily="34" charset="0"/>
              </a:rPr>
              <a:t>Предоставление информации и указаний для инвестиций на уровне страны и спонсорских инвестиций в цепь поставок.</a:t>
            </a:r>
          </a:p>
        </p:txBody>
      </p:sp>
    </p:spTree>
    <p:extLst>
      <p:ext uri="{BB962C8B-B14F-4D97-AF65-F5344CB8AC3E}">
        <p14:creationId xmlns:p14="http://schemas.microsoft.com/office/powerpoint/2010/main" val="25020184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2400" y="6520934"/>
            <a:ext cx="2133600" cy="184666"/>
          </a:xfrm>
        </p:spPr>
        <p:txBody>
          <a:bodyPr/>
          <a:lstStyle/>
          <a:p>
            <a:pPr defTabSz="342900">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b="0" i="0" u="none" strike="noStrike" kern="1200" cap="none" spc="0" normalizeH="0" baseline="0" noProof="0">
              <a:ln>
                <a:noFill/>
              </a:ln>
              <a:solidFill>
                <a:srgbClr val="635C5B"/>
              </a:solidFill>
              <a:effectLst/>
              <a:uLnTx/>
              <a:uFillTx/>
              <a:latin typeface="Calibri" panose="020F0502020204030204" pitchFamily="34" charset="0"/>
              <a:ea typeface="+mn-ea"/>
              <a:cs typeface="Calibri" panose="020F0502020204030204" pitchFamily="34" charset="0"/>
            </a:endParaRPr>
          </a:p>
        </p:txBody>
      </p:sp>
      <p:sp>
        <p:nvSpPr>
          <p:cNvPr id="6" name="Slide Number Placeholder 5"/>
          <p:cNvSpPr>
            <a:spLocks noGrp="1"/>
          </p:cNvSpPr>
          <p:nvPr>
            <p:ph type="sldNum" sz="quarter" idx="4"/>
          </p:nvPr>
        </p:nvSpPr>
        <p:spPr/>
        <p:txBody>
          <a:bodyPr/>
          <a:lstStyle/>
          <a:p>
            <a:pPr algn="r" defTabSz="342900" rtl="0">
              <a:defRPr/>
            </a:pPr>
            <a:fld id="{42782948-4DBE-204D-AB9E-B65E067054AE}" type="slidenum">
              <a:rPr>
                <a:latin typeface="Calibri" panose="020F0502020204030204" pitchFamily="34" charset="0"/>
                <a:cs typeface="Calibri" panose="020F0502020204030204" pitchFamily="34" charset="0"/>
              </a:rPr>
              <a:pPr defTabSz="342900">
                <a:defRPr/>
              </a:pPr>
              <a:t>7</a:t>
            </a:fld>
            <a:endParaRPr lang="ru-Ru">
              <a:latin typeface="Calibri" panose="020F0502020204030204" pitchFamily="34" charset="0"/>
              <a:cs typeface="Calibri" panose="020F0502020204030204" pitchFamily="34" charset="0"/>
            </a:endParaRPr>
          </a:p>
        </p:txBody>
      </p:sp>
      <p:sp>
        <p:nvSpPr>
          <p:cNvPr id="8" name="Title 7"/>
          <p:cNvSpPr>
            <a:spLocks noGrp="1"/>
          </p:cNvSpPr>
          <p:nvPr>
            <p:ph type="title"/>
          </p:nvPr>
        </p:nvSpPr>
        <p:spPr>
          <a:xfrm>
            <a:off x="381000" y="735687"/>
            <a:ext cx="7543800" cy="523220"/>
          </a:xfrm>
        </p:spPr>
        <p:txBody>
          <a:bodyPr/>
          <a:lstStyle/>
          <a:p>
            <a:pPr algn="l" rtl="0"/>
            <a:r>
              <a:rPr lang="ru-Ru" b="1" i="0" u="none" baseline="0">
                <a:solidFill>
                  <a:srgbClr val="C00000"/>
                </a:solidFill>
                <a:latin typeface="Calibri" panose="020F0502020204030204" pitchFamily="34" charset="0"/>
                <a:cs typeface="Calibri" panose="020F0502020204030204" pitchFamily="34" charset="0"/>
              </a:rPr>
              <a:t>ЦЕЛЬ NSCA 2.0 В СТРАНЕ Х</a:t>
            </a:r>
            <a:endParaRPr lang="ru-Ru" dirty="0">
              <a:solidFill>
                <a:srgbClr val="C00000"/>
              </a:solidFill>
              <a:latin typeface="Calibri" panose="020F0502020204030204" pitchFamily="34" charset="0"/>
              <a:cs typeface="Calibri" panose="020F0502020204030204" pitchFamily="34" charset="0"/>
            </a:endParaRPr>
          </a:p>
        </p:txBody>
      </p:sp>
      <p:sp>
        <p:nvSpPr>
          <p:cNvPr id="3" name="Rectangle 2"/>
          <p:cNvSpPr/>
          <p:nvPr/>
        </p:nvSpPr>
        <p:spPr>
          <a:xfrm>
            <a:off x="618186" y="1828801"/>
            <a:ext cx="7763814" cy="4832092"/>
          </a:xfrm>
          <a:prstGeom prst="rect">
            <a:avLst/>
          </a:prstGeom>
        </p:spPr>
        <p:txBody>
          <a:bodyPr wrap="square">
            <a:spAutoFit/>
          </a:bodyPr>
          <a:lstStyle/>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Дать исчерпывающее представление о степени зрелости и производительности фармацевтической цепи поставок в государственном секторе страны Х для оказания влияния на дальнейшую адаптацию деятельности с целью работы с потребностями на уровне учреждений напрямую.  (Объекты, поддерживаемые центрами медицинского обслуживания)</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Проанализировать и оценить эффективность и возможностей цепи поставок государственного сектора.</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Определить приоритетные направления планирования министерства здравоохранения и координации заинтересованных сторон с целью информирования о разработке плана/планов трансформации и направлении инвестиций для укрепления системы.</a:t>
            </a:r>
          </a:p>
          <a:p>
            <a:pPr lvl="0" algn="l" rtl="0"/>
            <a:endParaRPr lang="ru-Ru" sz="1600" dirty="0">
              <a:latin typeface="Calibri" panose="020F0502020204030204" pitchFamily="34" charset="0"/>
              <a:cs typeface="Calibri" panose="020F0502020204030204" pitchFamily="34" charset="0"/>
            </a:endParaRPr>
          </a:p>
          <a:p>
            <a:pPr marL="342900" indent="-342900" algn="l" rtl="0">
              <a:buFont typeface="+mj-lt"/>
              <a:buAutoNum type="arabicPeriod"/>
            </a:pPr>
            <a:endParaRPr lang="ru-Ru" sz="1600" dirty="0">
              <a:latin typeface="Calibri" panose="020F0502020204030204" pitchFamily="34" charset="0"/>
              <a:cs typeface="Calibri" panose="020F0502020204030204" pitchFamily="34" charset="0"/>
            </a:endParaRPr>
          </a:p>
          <a:p>
            <a:pPr marL="342900" indent="-342900" algn="l" rtl="0">
              <a:buFont typeface="+mj-lt"/>
              <a:buAutoNum type="arabicPeriod"/>
            </a:pPr>
            <a:endParaRPr lang="ru-Ru"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2266922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52400" y="6520934"/>
            <a:ext cx="2133600" cy="184666"/>
          </a:xfrm>
        </p:spPr>
        <p:txBody>
          <a:bodyPr/>
          <a:lstStyle/>
          <a:p>
            <a:pPr>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b="0" i="0" u="none" strike="noStrike" kern="1200" cap="none" spc="0" normalizeH="0" baseline="0" noProof="0">
              <a:ln>
                <a:noFill/>
              </a:ln>
              <a:solidFill>
                <a:srgbClr val="635C5B"/>
              </a:solidFill>
              <a:effectLst/>
              <a:uLnTx/>
              <a:uFillTx/>
              <a:latin typeface="Calibri" panose="020F0502020204030204" pitchFamily="34" charset="0"/>
              <a:ea typeface="+mn-ea"/>
              <a:cs typeface="Calibri" panose="020F0502020204030204" pitchFamily="34" charset="0"/>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ru-Ru" sz="600" b="0" i="0" u="none" strike="noStrike" kern="1200" cap="none" spc="0" normalizeH="0" baseline="0" noProof="0">
              <a:ln>
                <a:noFill/>
              </a:ln>
              <a:solidFill>
                <a:srgbClr val="6C6463"/>
              </a:solidFill>
              <a:effectLst/>
              <a:uLnTx/>
              <a:uFillTx/>
              <a:latin typeface="Calibri" panose="020F0502020204030204" pitchFamily="34" charset="0"/>
              <a:cs typeface="Calibri" panose="020F0502020204030204" pitchFamily="34" charset="0"/>
            </a:endParaRPr>
          </a:p>
        </p:txBody>
      </p:sp>
      <p:sp>
        <p:nvSpPr>
          <p:cNvPr id="8" name="Title 7"/>
          <p:cNvSpPr>
            <a:spLocks noGrp="1"/>
          </p:cNvSpPr>
          <p:nvPr>
            <p:ph type="title"/>
          </p:nvPr>
        </p:nvSpPr>
        <p:spPr>
          <a:xfrm>
            <a:off x="677333" y="520207"/>
            <a:ext cx="6858000" cy="523220"/>
          </a:xfrm>
        </p:spPr>
        <p:txBody>
          <a:bodyPr/>
          <a:lstStyle/>
          <a:p>
            <a:pPr algn="l" rtl="0"/>
            <a:r>
              <a:rPr lang="ru-Ru" b="1" i="0" u="none" baseline="0">
                <a:solidFill>
                  <a:srgbClr val="C00000"/>
                </a:solidFill>
                <a:latin typeface="Calibri" panose="020F0502020204030204" pitchFamily="34" charset="0"/>
                <a:cs typeface="Calibri" panose="020F0502020204030204" pitchFamily="34" charset="0"/>
              </a:rPr>
              <a:t>ИСПОЛЬЗОВАНИЕ NSCA 2.0 В СТРАНЕ Х</a:t>
            </a:r>
            <a:endParaRPr lang="ru-Ru" dirty="0">
              <a:solidFill>
                <a:srgbClr val="C00000"/>
              </a:solidFill>
              <a:latin typeface="Calibri" panose="020F0502020204030204" pitchFamily="34" charset="0"/>
              <a:cs typeface="Calibri" panose="020F0502020204030204" pitchFamily="34" charset="0"/>
            </a:endParaRPr>
          </a:p>
        </p:txBody>
      </p:sp>
      <p:sp>
        <p:nvSpPr>
          <p:cNvPr id="3" name="Rectangle 2"/>
          <p:cNvSpPr/>
          <p:nvPr/>
        </p:nvSpPr>
        <p:spPr>
          <a:xfrm>
            <a:off x="711200" y="1295400"/>
            <a:ext cx="8128000" cy="3785652"/>
          </a:xfrm>
          <a:prstGeom prst="rect">
            <a:avLst/>
          </a:prstGeom>
        </p:spPr>
        <p:txBody>
          <a:bodyPr wrap="square">
            <a:spAutoFit/>
          </a:bodyPr>
          <a:lstStyle/>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Гармонизация планов работы партнеров для заполнения разрывов и оптимизации узких мест.</a:t>
            </a:r>
          </a:p>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Документальное оформление текущей эффективности и обмен объектов лучшими практиками.</a:t>
            </a:r>
          </a:p>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Инструмент обеспечения дальнейшего финансирования.</a:t>
            </a:r>
          </a:p>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Оказание влияния на инвестиции со стороны правительства Страны Х и заинтересованных сторон в цепь поставок в системе общественного здравоохранения.</a:t>
            </a:r>
          </a:p>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Предоставление информации для стратегического планирования в отношении Политики Х и Стратегического плана страны Х.</a:t>
            </a:r>
          </a:p>
          <a:p>
            <a:pPr marL="457200" lvl="0" indent="-457200" algn="l" rtl="0">
              <a:buFont typeface="+mj-lt"/>
              <a:buAutoNum type="arabicPeriod"/>
            </a:pPr>
            <a:endParaRPr lang="ru-Ru" sz="2000" dirty="0">
              <a:latin typeface="Calibri" panose="020F0502020204030204" pitchFamily="34" charset="0"/>
              <a:cs typeface="Calibri" panose="020F0502020204030204" pitchFamily="34" charset="0"/>
            </a:endParaRPr>
          </a:p>
          <a:p>
            <a:pPr marL="457200" lvl="0" indent="-457200" algn="l" rtl="0">
              <a:buFont typeface="+mj-lt"/>
              <a:buAutoNum type="arabicPeriod"/>
            </a:pPr>
            <a:endParaRPr lang="ru-Ru"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49178310"/>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27782"/>
            <a:ext cx="6172200" cy="3539430"/>
          </a:xfrm>
        </p:spPr>
        <p:txBody>
          <a:bodyPr/>
          <a:lstStyle/>
          <a:p>
            <a:pPr algn="l" rtl="0"/>
            <a:r>
              <a:rPr lang="ru-Ru" b="0" i="0" u="none" baseline="0">
                <a:latin typeface="Calibri" panose="020F0502020204030204" pitchFamily="34" charset="0"/>
                <a:cs typeface="Calibri" panose="020F0502020204030204" pitchFamily="34" charset="0"/>
              </a:rPr>
              <a:t>Опыт проведения NSCA 2.0 </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официальное название страны Х</a:t>
            </a:r>
            <a:r>
              <a:rPr lang="ru-Ru" b="0" i="1" u="none" baseline="0">
                <a:solidFill>
                  <a:schemeClr val="bg1"/>
                </a:solidFill>
                <a:latin typeface="Calibri" panose="020F0502020204030204" pitchFamily="34" charset="0"/>
                <a:cs typeface="Calibri" panose="020F0502020204030204" pitchFamily="34" charset="0"/>
              </a:rPr>
              <a:t>, официальная организация</a:t>
            </a:r>
            <a:br>
              <a:rPr lang="ru-Ru" i="1">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defRPr/>
            </a:pPr>
            <a:r>
              <a:rPr kumimoji="0" lang="th-TH" b="0" i="0" u="none" strike="noStrike" kern="1200" cap="none" spc="0" normalizeH="0" baseline="0">
                <a:ln>
                  <a:noFill/>
                </a:ln>
                <a:solidFill>
                  <a:srgbClr val="635C5B"/>
                </a:solidFill>
                <a:effectLst/>
                <a:uLnTx/>
                <a:uFillTx/>
                <a:latin typeface="Calibri" panose="020F0502020204030204" pitchFamily="34" charset="0"/>
                <a:ea typeface="+mn-ea"/>
              </a:rPr>
              <a:t>8/10/2022</a:t>
            </a:r>
            <a:endParaRPr kumimoji="0" lang="ru-Ru" b="0" i="0" u="none" strike="noStrike" kern="1200" cap="none" spc="0" normalizeH="0" baseline="0" noProof="0">
              <a:ln>
                <a:noFill/>
              </a:ln>
              <a:solidFill>
                <a:srgbClr val="635C5B"/>
              </a:solidFill>
              <a:effectLst/>
              <a:uLnTx/>
              <a:uFillTx/>
              <a:latin typeface="Calibri" panose="020F0502020204030204" pitchFamily="34" charset="0"/>
              <a:ea typeface="+mn-ea"/>
              <a:cs typeface="Calibri" panose="020F0502020204030204" pitchFamily="34" charset="0"/>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12513685"/>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NAME" val="SingleBoat"/>
</p:tagLst>
</file>

<file path=ppt/tags/tag26.xml><?xml version="1.0" encoding="utf-8"?>
<p:tagLst xmlns:a="http://schemas.openxmlformats.org/drawingml/2006/main" xmlns:r="http://schemas.openxmlformats.org/officeDocument/2006/relationships" xmlns:p="http://schemas.openxmlformats.org/presentationml/2006/main">
  <p:tag name="NAME" val="SingleBoat"/>
</p:tagLst>
</file>

<file path=ppt/tags/tag27.xml><?xml version="1.0" encoding="utf-8"?>
<p:tagLst xmlns:a="http://schemas.openxmlformats.org/drawingml/2006/main" xmlns:r="http://schemas.openxmlformats.org/officeDocument/2006/relationships" xmlns:p="http://schemas.openxmlformats.org/presentationml/2006/main">
  <p:tag name="NAME" val="SingleBoat"/>
</p:tagLst>
</file>

<file path=ppt/tags/tag28.xml><?xml version="1.0" encoding="utf-8"?>
<p:tagLst xmlns:a="http://schemas.openxmlformats.org/drawingml/2006/main" xmlns:r="http://schemas.openxmlformats.org/officeDocument/2006/relationships" xmlns:p="http://schemas.openxmlformats.org/presentationml/2006/main">
  <p:tag name="NAME" val="SingleBoat"/>
</p:tagLst>
</file>

<file path=ppt/tags/tag29.xml><?xml version="1.0" encoding="utf-8"?>
<p:tagLst xmlns:a="http://schemas.openxmlformats.org/drawingml/2006/main" xmlns:r="http://schemas.openxmlformats.org/officeDocument/2006/relationships" xmlns:p="http://schemas.openxmlformats.org/presentationml/2006/main">
  <p:tag name="NAME" val="SingleBoat"/>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30.xml><?xml version="1.0" encoding="utf-8"?>
<p:tagLst xmlns:a="http://schemas.openxmlformats.org/drawingml/2006/main" xmlns:r="http://schemas.openxmlformats.org/officeDocument/2006/relationships" xmlns:p="http://schemas.openxmlformats.org/presentationml/2006/main">
  <p:tag name="NAME" val="SingleBoat"/>
</p:tagLst>
</file>

<file path=ppt/tags/tag31.xml><?xml version="1.0" encoding="utf-8"?>
<p:tagLst xmlns:a="http://schemas.openxmlformats.org/drawingml/2006/main" xmlns:r="http://schemas.openxmlformats.org/officeDocument/2006/relationships" xmlns:p="http://schemas.openxmlformats.org/presentationml/2006/main">
  <p:tag name="NAME" val="SingleBoatShape"/>
</p:tagLst>
</file>

<file path=ppt/tags/tag32.xml><?xml version="1.0" encoding="utf-8"?>
<p:tagLst xmlns:a="http://schemas.openxmlformats.org/drawingml/2006/main" xmlns:r="http://schemas.openxmlformats.org/officeDocument/2006/relationships" xmlns:p="http://schemas.openxmlformats.org/presentationml/2006/main">
  <p:tag name="NAME" val="SingleBoatText"/>
</p:tagLst>
</file>

<file path=ppt/tags/tag33.xml><?xml version="1.0" encoding="utf-8"?>
<p:tagLst xmlns:a="http://schemas.openxmlformats.org/drawingml/2006/main" xmlns:r="http://schemas.openxmlformats.org/officeDocument/2006/relationships" xmlns:p="http://schemas.openxmlformats.org/presentationml/2006/main">
  <p:tag name="NAME" val="SingleBoatShape"/>
</p:tagLst>
</file>

<file path=ppt/tags/tag3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NAME" val="SingleBoatShap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37.xml><?xml version="1.0" encoding="utf-8"?>
<p:tagLst xmlns:a="http://schemas.openxmlformats.org/drawingml/2006/main" xmlns:r="http://schemas.openxmlformats.org/officeDocument/2006/relationships" xmlns:p="http://schemas.openxmlformats.org/presentationml/2006/main">
  <p:tag name="NAME" val="SingleBoatShape"/>
</p:tagLst>
</file>

<file path=ppt/tags/tag38.xml><?xml version="1.0" encoding="utf-8"?>
<p:tagLst xmlns:a="http://schemas.openxmlformats.org/drawingml/2006/main" xmlns:r="http://schemas.openxmlformats.org/officeDocument/2006/relationships" xmlns:p="http://schemas.openxmlformats.org/presentationml/2006/main">
  <p:tag name="NAME" val="SingleBoatText"/>
</p:tagLst>
</file>

<file path=ppt/tags/tag39.xml><?xml version="1.0" encoding="utf-8"?>
<p:tagLst xmlns:a="http://schemas.openxmlformats.org/drawingml/2006/main" xmlns:r="http://schemas.openxmlformats.org/officeDocument/2006/relationships" xmlns:p="http://schemas.openxmlformats.org/presentationml/2006/main">
  <p:tag name="NAME" val="SingleBoatShape"/>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NAME" val="SingleBoatText"/>
</p:tagLst>
</file>

<file path=ppt/tags/tag41.xml><?xml version="1.0" encoding="utf-8"?>
<p:tagLst xmlns:a="http://schemas.openxmlformats.org/drawingml/2006/main" xmlns:r="http://schemas.openxmlformats.org/officeDocument/2006/relationships" xmlns:p="http://schemas.openxmlformats.org/presentationml/2006/main">
  <p:tag name="NAME" val="SingleBoat"/>
</p:tagLst>
</file>

<file path=ppt/tags/tag42.xml><?xml version="1.0" encoding="utf-8"?>
<p:tagLst xmlns:a="http://schemas.openxmlformats.org/drawingml/2006/main" xmlns:r="http://schemas.openxmlformats.org/officeDocument/2006/relationships" xmlns:p="http://schemas.openxmlformats.org/presentationml/2006/main">
  <p:tag name="NAME" val="SingleBoat"/>
</p:tagLst>
</file>

<file path=ppt/tags/tag43.xml><?xml version="1.0" encoding="utf-8"?>
<p:tagLst xmlns:a="http://schemas.openxmlformats.org/drawingml/2006/main" xmlns:r="http://schemas.openxmlformats.org/officeDocument/2006/relationships" xmlns:p="http://schemas.openxmlformats.org/presentationml/2006/main">
  <p:tag name="NAME" val="SingleBoatShape"/>
</p:tagLst>
</file>

<file path=ppt/tags/tag44.xml><?xml version="1.0" encoding="utf-8"?>
<p:tagLst xmlns:a="http://schemas.openxmlformats.org/drawingml/2006/main" xmlns:r="http://schemas.openxmlformats.org/officeDocument/2006/relationships" xmlns:p="http://schemas.openxmlformats.org/presentationml/2006/main">
  <p:tag name="NAME" val="SingleBoatText"/>
</p:tagLst>
</file>

<file path=ppt/tags/tag45.xml><?xml version="1.0" encoding="utf-8"?>
<p:tagLst xmlns:a="http://schemas.openxmlformats.org/drawingml/2006/main" xmlns:r="http://schemas.openxmlformats.org/officeDocument/2006/relationships" xmlns:p="http://schemas.openxmlformats.org/presentationml/2006/main">
  <p:tag name="NAME" val="SingleBoatShape"/>
</p:tagLst>
</file>

<file path=ppt/tags/tag46.xml><?xml version="1.0" encoding="utf-8"?>
<p:tagLst xmlns:a="http://schemas.openxmlformats.org/drawingml/2006/main" xmlns:r="http://schemas.openxmlformats.org/officeDocument/2006/relationships" xmlns:p="http://schemas.openxmlformats.org/presentationml/2006/main">
  <p:tag name="NAME" val="SingleBoatText"/>
</p:tagLst>
</file>

<file path=ppt/tags/tag47.xml><?xml version="1.0" encoding="utf-8"?>
<p:tagLst xmlns:a="http://schemas.openxmlformats.org/drawingml/2006/main" xmlns:r="http://schemas.openxmlformats.org/officeDocument/2006/relationships" xmlns:p="http://schemas.openxmlformats.org/presentationml/2006/main">
  <p:tag name="NAME" val="SingleBoatShape"/>
</p:tagLst>
</file>

<file path=ppt/tags/tag48.xml><?xml version="1.0" encoding="utf-8"?>
<p:tagLst xmlns:a="http://schemas.openxmlformats.org/drawingml/2006/main" xmlns:r="http://schemas.openxmlformats.org/officeDocument/2006/relationships" xmlns:p="http://schemas.openxmlformats.org/presentationml/2006/main">
  <p:tag name="NAME" val="SingleBoatText"/>
</p:tagLst>
</file>

<file path=ppt/tags/tag49.xml><?xml version="1.0" encoding="utf-8"?>
<p:tagLst xmlns:a="http://schemas.openxmlformats.org/drawingml/2006/main" xmlns:r="http://schemas.openxmlformats.org/officeDocument/2006/relationships" xmlns:p="http://schemas.openxmlformats.org/presentationml/2006/main">
  <p:tag name="NAME" val="SingleBoatShape"/>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NAME" val="SingleBoatText"/>
</p:tagLst>
</file>

<file path=ppt/tags/tag51.xml><?xml version="1.0" encoding="utf-8"?>
<p:tagLst xmlns:a="http://schemas.openxmlformats.org/drawingml/2006/main" xmlns:r="http://schemas.openxmlformats.org/officeDocument/2006/relationships" xmlns:p="http://schemas.openxmlformats.org/presentationml/2006/main">
  <p:tag name="NAME" val="SingleBoatShape"/>
</p:tagLst>
</file>

<file path=ppt/tags/tag52.xml><?xml version="1.0" encoding="utf-8"?>
<p:tagLst xmlns:a="http://schemas.openxmlformats.org/drawingml/2006/main" xmlns:r="http://schemas.openxmlformats.org/officeDocument/2006/relationships" xmlns:p="http://schemas.openxmlformats.org/presentationml/2006/main">
  <p:tag name="NAME" val="SingleBoatText"/>
</p:tagLst>
</file>

<file path=ppt/tags/tag53.xml><?xml version="1.0" encoding="utf-8"?>
<p:tagLst xmlns:a="http://schemas.openxmlformats.org/drawingml/2006/main" xmlns:r="http://schemas.openxmlformats.org/officeDocument/2006/relationships" xmlns:p="http://schemas.openxmlformats.org/presentationml/2006/main">
  <p:tag name="NAME" val="SingleBoatShape"/>
</p:tagLst>
</file>

<file path=ppt/tags/tag54.xml><?xml version="1.0" encoding="utf-8"?>
<p:tagLst xmlns:a="http://schemas.openxmlformats.org/drawingml/2006/main" xmlns:r="http://schemas.openxmlformats.org/officeDocument/2006/relationships" xmlns:p="http://schemas.openxmlformats.org/presentationml/2006/main">
  <p:tag name="NAME" val="SingleBoatText"/>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irm Format - template - blue - normal" id="{DFFC87FE-E378-48E5-880C-429190FD33BA}" vid="{9B5EF60C-54F3-4236-9E99-4AFEC72687A9}"/>
    </a:ext>
  </a:extLst>
</a:theme>
</file>

<file path=ppt/theme/theme4.xml><?xml version="1.0" encoding="utf-8"?>
<a:theme xmlns:a="http://schemas.openxmlformats.org/drawingml/2006/main" name="5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822e118f-d533-465d-b5ca-7beed2256e09" ContentTypeId="0x0101008DA58B5CA681664FAB24816C56F4108502" PreviousValue="false"/>
</file>

<file path=customXml/itemProps1.xml><?xml version="1.0" encoding="utf-8"?>
<ds:datastoreItem xmlns:ds="http://schemas.openxmlformats.org/officeDocument/2006/customXml" ds:itemID="{C5523F65-15D8-4233-9833-E86D3520FF21}">
  <ds:schemaRefs>
    <ds:schemaRef ds:uri="http://www.w3.org/XML/1998/namespace"/>
    <ds:schemaRef ds:uri="http://schemas.microsoft.com/office/2006/documentManagement/types"/>
    <ds:schemaRef ds:uri="8d7096d6-fc66-4344-9e3f-2445529a09f6"/>
    <ds:schemaRef ds:uri="http://purl.org/dc/dcmitype/"/>
    <ds:schemaRef ds:uri="http://purl.org/dc/elements/1.1/"/>
    <ds:schemaRef ds:uri="http://purl.org/dc/terms/"/>
    <ds:schemaRef ds:uri="http://schemas.openxmlformats.org/package/2006/metadata/core-properties"/>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E07985BD-32F8-4177-A8E6-CD0499981650}">
  <ds:schemaRefs>
    <ds:schemaRef ds:uri="http://schemas.microsoft.com/sharepoint/v3/contenttype/forms"/>
  </ds:schemaRefs>
</ds:datastoreItem>
</file>

<file path=customXml/itemProps3.xml><?xml version="1.0" encoding="utf-8"?>
<ds:datastoreItem xmlns:ds="http://schemas.openxmlformats.org/officeDocument/2006/customXml" ds:itemID="{4BD550EF-5969-4FBE-A0B9-D68D0F4287B3}"/>
</file>

<file path=customXml/itemProps4.xml><?xml version="1.0" encoding="utf-8"?>
<ds:datastoreItem xmlns:ds="http://schemas.openxmlformats.org/officeDocument/2006/customXml" ds:itemID="{AFCA9412-D4BB-42CC-A7FB-16788000FB49}">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4.3-Template_4.29.2016</Template>
  <TotalTime>18542</TotalTime>
  <Words>3890</Words>
  <Application>Microsoft Office PowerPoint</Application>
  <PresentationFormat>On-screen Show (4:3)</PresentationFormat>
  <Paragraphs>702</Paragraphs>
  <Slides>58</Slides>
  <Notes>58</Notes>
  <HiddenSlides>1</HiddenSlides>
  <MMClips>0</MMClips>
  <ScaleCrop>false</ScaleCrop>
  <HeadingPairs>
    <vt:vector size="8" baseType="variant">
      <vt:variant>
        <vt:lpstr>Fonts Used</vt:lpstr>
      </vt:variant>
      <vt:variant>
        <vt:i4>6</vt:i4>
      </vt:variant>
      <vt:variant>
        <vt:lpstr>Theme</vt:lpstr>
      </vt:variant>
      <vt:variant>
        <vt:i4>4</vt:i4>
      </vt:variant>
      <vt:variant>
        <vt:lpstr>Embedded OLE Servers</vt:lpstr>
      </vt:variant>
      <vt:variant>
        <vt:i4>2</vt:i4>
      </vt:variant>
      <vt:variant>
        <vt:lpstr>Slide Titles</vt:lpstr>
      </vt:variant>
      <vt:variant>
        <vt:i4>58</vt:i4>
      </vt:variant>
    </vt:vector>
  </HeadingPairs>
  <TitlesOfParts>
    <vt:vector size="70" baseType="lpstr">
      <vt:lpstr>Arial</vt:lpstr>
      <vt:lpstr>Calibri</vt:lpstr>
      <vt:lpstr>Gill Sans MT</vt:lpstr>
      <vt:lpstr>Symbol</vt:lpstr>
      <vt:lpstr>Times</vt:lpstr>
      <vt:lpstr>Wingdings</vt:lpstr>
      <vt:lpstr>4.3-Template_4.29.2016</vt:lpstr>
      <vt:lpstr>1_4.3-Template_4.29.2016</vt:lpstr>
      <vt:lpstr>Firm Format - template_Blue</vt:lpstr>
      <vt:lpstr>5_4.3-Template_4.29.2016</vt:lpstr>
      <vt:lpstr>think-cell Slide</vt:lpstr>
      <vt:lpstr>Document</vt:lpstr>
      <vt:lpstr>1. Оценка национальной цепи поставок 2.0  СЕМИНАР ПО ПЛАНИРОВАНИЮ ЦЕПИ  ПОСТАВОК   День, месяц, год   </vt:lpstr>
      <vt:lpstr>PowerPoint Presentation</vt:lpstr>
      <vt:lpstr>PowerPoint Presentation</vt:lpstr>
      <vt:lpstr>СПРАВОЧНАЯ ИНФОРМАЦИЯ И ЦЕЛИ NSCA 2.0  официальное название страны Х, официальная организация   </vt:lpstr>
      <vt:lpstr>NSCA 2.0. Источники</vt:lpstr>
      <vt:lpstr>ОСНОВНАЯ ЦЕЛЬ NSCA 2.0</vt:lpstr>
      <vt:lpstr>ЦЕЛЬ NSCA 2.0 В СТРАНЕ Х</vt:lpstr>
      <vt:lpstr>ИСПОЛЬЗОВАНИЕ NSCA 2.0 В СТРАНЕ Х</vt:lpstr>
      <vt:lpstr>Опыт проведения NSCA 2.0   официальное название страны Х, официальная организация   </vt:lpstr>
      <vt:lpstr>NSCA 2.0 СОСТОИТ ИЗ 3 ЧАСТЕЙ</vt:lpstr>
      <vt:lpstr>PowerPoint Presentation</vt:lpstr>
      <vt:lpstr>NSCA. План-карты цепи поставок   официальное название страны Х, официальная организация    </vt:lpstr>
      <vt:lpstr>ПЛАНИРОВАНИЕ ЦЕПИ ПОСТАВОК</vt:lpstr>
      <vt:lpstr>ПЛАНИРОВАНИЕ ЦЕПИ ПОСТАВОК</vt:lpstr>
      <vt:lpstr>Пример комплексного плана-карты цепи поставок</vt:lpstr>
      <vt:lpstr>Пример Цепи поставок от глобального центра до пациентов с Картой перераспределения поставок</vt:lpstr>
      <vt:lpstr>ОЧЕНЬ понятный пример объединенного плана-карты цепи поставок</vt:lpstr>
      <vt:lpstr>Пример: план-карта параллельных цепей поставок</vt:lpstr>
      <vt:lpstr>NSCA. Модель технологической зрелости (CMM)  официальное название, официальная организация (руководитель центральной группы NSCA)    </vt:lpstr>
      <vt:lpstr>ОЦЕНКА ВОЗМОЖНОСТЕЙ И ФУНКЦИОНАЛЬНОСТИ </vt:lpstr>
      <vt:lpstr>МОДЕЛЬ ТЕХНОЛОГИЧЕСКОЙ ЗРЕЛОСТИ</vt:lpstr>
      <vt:lpstr>NSCA 2.0 ПРЕДСТАВЛЯЕТ СОБОЙ ОЦЕНКУ 11 ФУНКЦИОНАЛЬНЫХ ОБЛАСТЕЙ</vt:lpstr>
      <vt:lpstr>Определение уровня зрелости и вклад в общий балл СММ</vt:lpstr>
      <vt:lpstr>Результаты СММ информационной системы управления логистикой NSCA 2.0 в стране X</vt:lpstr>
      <vt:lpstr>PowerPoint Presentation</vt:lpstr>
      <vt:lpstr>NSCA/ Ключевые показатели эффективности   официальное название страны Х, официальная организация (участник команды IP/NSCA)   </vt:lpstr>
      <vt:lpstr>Критерии включения дополнительных КПЭ</vt:lpstr>
      <vt:lpstr>Ключевые показатели эффективности для использования в рамках NSCA в стране Х</vt:lpstr>
      <vt:lpstr>NSCA. Товары-маркеры   официальное название страны Х, официальная организация    </vt:lpstr>
      <vt:lpstr>Критерии товаров-маркеров</vt:lpstr>
      <vt:lpstr>ТОВАРЫ-МАРКЕРЫ NSCA в стране X</vt:lpstr>
      <vt:lpstr>Подготовка к проведению NSCA в Уганде  официальное название страны Х, официальная организация</vt:lpstr>
      <vt:lpstr>Подготовка оценки национальной цепи поставок</vt:lpstr>
      <vt:lpstr>Подготовка оценки национальной цепи поставок</vt:lpstr>
      <vt:lpstr>Подготовка оценки национальной цепи поставок</vt:lpstr>
      <vt:lpstr>Подготовка оценки национальной цепи поставок</vt:lpstr>
      <vt:lpstr>PowerPoint Presentation</vt:lpstr>
      <vt:lpstr>II. ПЛАНИРОВАНИЕ ЦЕПИ ПОСТАВОК  ГРУППЫ ЗАИНТЕРЕСОВАННЫХ СТОРОН РУКОВОДСТВО ДЛЯ ОБСУЖДЕНИЯ  официальное название, официальная организация </vt:lpstr>
      <vt:lpstr>Обсудите потоки продукции и информации внутри цепи (цепей) поставок и создайте план-карту цепи поставок</vt:lpstr>
      <vt:lpstr>РАБОТА В ГРУППЕ: Планирование цепи поставок</vt:lpstr>
      <vt:lpstr>Создание плана-карты занимает 15 минут...</vt:lpstr>
      <vt:lpstr>ПОМЕХА!!!</vt:lpstr>
      <vt:lpstr>РАБОТА В ГРУППЕ (продолжение)</vt:lpstr>
      <vt:lpstr>III. ПЛАНИРОВАНИЕ ЦЕПИ ПОСТАВОК  ОБРАТНАЯ СВЯЗЬ/ВАЛИДАЦИЯ ГРУПП   официальное название, официальная организация (лицо, которое может обеспечить проведение обсуждений при выполнении работ в дальнейшем.  Необходимо достичь консенсус по определенным вопросам и опираться на них для осуществления дальнейших действий).  </vt:lpstr>
      <vt:lpstr>II. Сроки проведения NSCA в стране Х  официальное название, официальная организация</vt:lpstr>
      <vt:lpstr>Сроки проведения NSCA</vt:lpstr>
      <vt:lpstr>NSCA 2.0 АМР включает диагностику цепи поставок Глобального фонда от стадии 1 до промежуточной стадии 6</vt:lpstr>
      <vt:lpstr>II. Выборка NSCA в Уганде  Название, организация </vt:lpstr>
      <vt:lpstr>Выборка</vt:lpstr>
      <vt:lpstr>Вид деятельности. CMM с применением планшетов и подготовка отчета   официальное название, организация </vt:lpstr>
      <vt:lpstr>Планшет будет использоваться для сбора данных на периферийном, среднем и центральном уровнях цепи поставок. </vt:lpstr>
      <vt:lpstr>Планшет оснащен сенсорным экраном. Движение пальцем по сенсорному экрану позволяет осуществлять навигацию, а касание пальцем позволяет выбрать функцию</vt:lpstr>
      <vt:lpstr>Откройте приложение SurveyCTO, чтобы начать сбор данных</vt:lpstr>
      <vt:lpstr>Выберите подходящую форму для типа центра, оценку которого Вы выполняете</vt:lpstr>
      <vt:lpstr>После того, как вы выбрали форму, проведите пальцем НАПРАВО, чтобы начать ввод данных в планшет. Вернуться назад можно в любой момент, проведя пальцем налево. </vt:lpstr>
      <vt:lpstr>Парковочное место и подготовка отчета</vt:lpstr>
      <vt:lpstr>Спасибо!</vt:lpstr>
      <vt:lpstr>Подробная информация обо всех имеющихся ключевых показателях эффективности NSCA 2.0</vt:lpstr>
    </vt:vector>
  </TitlesOfParts>
  <Company>USAID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Pakhapat Boonchusanong</cp:lastModifiedBy>
  <cp:revision>468</cp:revision>
  <cp:lastPrinted>2022-08-15T08:53:34Z</cp:lastPrinted>
  <dcterms:created xsi:type="dcterms:W3CDTF">2016-05-03T20:02:08Z</dcterms:created>
  <dcterms:modified xsi:type="dcterms:W3CDTF">2022-08-15T08:53:40Z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0x0101008DA58B5CA681664FAB24816C56F410850200C1ADE8129BED5243B21152D92CDBFE90</vt:lpwstr>
  </property>
  <property fmtid="{D5CDD505-2E9C-101B-9397-08002B2CF9AE}" pid="3" name="Project Document Type">
    <vt:lpwstr/>
  </property>
</Properties>
</file>